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Exo" panose="00000500000000000000" pitchFamily="2" charset="0"/>
      <p:regular r:id="rId31"/>
      <p:bold r:id="rId32"/>
      <p:italic r:id="rId33"/>
      <p:boldItalic r:id="rId34"/>
    </p:embeddedFont>
    <p:embeddedFont>
      <p:font typeface="Exo 2" panose="00000500000000000000" pitchFamily="2" charset="0"/>
      <p:regular r:id="rId35"/>
      <p:bold r:id="rId36"/>
      <p:italic r:id="rId37"/>
      <p:boldItalic r:id="rId38"/>
    </p:embeddedFont>
    <p:embeddedFont>
      <p:font typeface="Exo 2 ExtraBold" panose="020B0604020202020204" charset="0"/>
      <p:bold r:id="rId39"/>
      <p:boldItalic r:id="rId40"/>
    </p:embeddedFont>
    <p:embeddedFont>
      <p:font typeface="Helvetica Neue" panose="020B0604020202020204" charset="0"/>
      <p:regular r:id="rId41"/>
      <p:bold r:id="rId42"/>
      <p:italic r:id="rId43"/>
      <p:boldItalic r:id="rId44"/>
    </p:embeddedFont>
    <p:embeddedFont>
      <p:font typeface="Open Sans" panose="020B0606030504020204" pitchFamily="34" charset="0"/>
      <p:regular r:id="rId45"/>
      <p:bold r:id="rId46"/>
      <p:italic r:id="rId47"/>
      <p:boldItalic r:id="rId48"/>
    </p:embeddedFont>
    <p:embeddedFont>
      <p:font typeface="Quattrocento Sans" panose="020B0502050000020003" pitchFamily="34" charset="0"/>
      <p:regular r:id="rId49"/>
      <p:bold r:id="rId50"/>
      <p:italic r:id="rId51"/>
      <p:boldItalic r:id="rId52"/>
    </p:embeddedFont>
    <p:embeddedFont>
      <p:font typeface="Roboto" panose="020000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gOxlw5fweW3esK0ZN/h2OmaHRpS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05FF58-2604-4769-BE1F-CF4ABBC51C9A}">
  <a:tblStyle styleId="{4105FF58-2604-4769-BE1F-CF4ABBC51C9A}"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F6E8"/>
          </a:solidFill>
        </a:fill>
      </a:tcStyle>
    </a:wholeTbl>
    <a:band1H>
      <a:tcTxStyle b="off" i="off"/>
      <a:tcStyle>
        <a:tcBdr/>
        <a:fill>
          <a:solidFill>
            <a:srgbClr val="DDEDCE"/>
          </a:solidFill>
        </a:fill>
      </a:tcStyle>
    </a:band1H>
    <a:band2H>
      <a:tcTxStyle b="off" i="off"/>
      <a:tcStyle>
        <a:tcBdr/>
      </a:tcStyle>
    </a:band2H>
    <a:band1V>
      <a:tcTxStyle b="off" i="off"/>
      <a:tcStyle>
        <a:tcBdr/>
        <a:fill>
          <a:solidFill>
            <a:srgbClr val="DDEDCE"/>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3247" autoAdjust="0"/>
  </p:normalViewPr>
  <p:slideViewPr>
    <p:cSldViewPr snapToGrid="0">
      <p:cViewPr varScale="1">
        <p:scale>
          <a:sx n="38" d="100"/>
          <a:sy n="38" d="100"/>
        </p:scale>
        <p:origin x="1956"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font" Target="fonts/font2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font" Target="fonts/font28.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customschemas.google.com/relationships/presentationmetadata" Target="metadata"/><Relationship Id="rId10" Type="http://schemas.openxmlformats.org/officeDocument/2006/relationships/slide" Target="slides/slide9.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dero, Evangelina Natalia" userId="0c597c74-2a81-42ba-8894-030918d8eb8f" providerId="ADAL" clId="{A7C70F0F-F3FA-4E33-A3F4-FA7E173647B5}"/>
    <pc:docChg chg="modSld sldOrd">
      <pc:chgData name="Cordero, Evangelina Natalia" userId="0c597c74-2a81-42ba-8894-030918d8eb8f" providerId="ADAL" clId="{A7C70F0F-F3FA-4E33-A3F4-FA7E173647B5}" dt="2023-11-28T23:25:45.945" v="6" actId="113"/>
      <pc:docMkLst>
        <pc:docMk/>
      </pc:docMkLst>
      <pc:sldChg chg="modNotesTx">
        <pc:chgData name="Cordero, Evangelina Natalia" userId="0c597c74-2a81-42ba-8894-030918d8eb8f" providerId="ADAL" clId="{A7C70F0F-F3FA-4E33-A3F4-FA7E173647B5}" dt="2023-11-28T23:25:45.945" v="6" actId="113"/>
        <pc:sldMkLst>
          <pc:docMk/>
          <pc:sldMk cId="0" sldId="258"/>
        </pc:sldMkLst>
      </pc:sldChg>
      <pc:sldChg chg="ord">
        <pc:chgData name="Cordero, Evangelina Natalia" userId="0c597c74-2a81-42ba-8894-030918d8eb8f" providerId="ADAL" clId="{A7C70F0F-F3FA-4E33-A3F4-FA7E173647B5}" dt="2023-11-28T21:54:42.785" v="1"/>
        <pc:sldMkLst>
          <pc:docMk/>
          <pc:sldMk cId="0" sldId="25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ecomenergia.com.ar/images/Sustentabilidad/Reporte_de_Hitos_de_Sustentabilidad_2021-PECOM.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s-ES">
                <a:latin typeface="Arial"/>
                <a:ea typeface="Arial"/>
                <a:cs typeface="Arial"/>
                <a:sym typeface="Arial"/>
              </a:rPr>
              <a:t>En las últimas encuestas de empleados donde además de medir el clima laboral se evidencian datos de la distribución de colaboradores por género, se observa que las mujeres se mantienen en el orden del 6 % de participación general de la compañía, en cuanto a puestos de liderazgo el índice  disminuye de 8,7  a 6,94  de 2021 a 2002., estos valores están por debajo de los valores de la industria en Argentina, </a:t>
            </a:r>
            <a:endParaRPr>
              <a:latin typeface="Arial"/>
              <a:ea typeface="Arial"/>
              <a:cs typeface="Arial"/>
              <a:sym typeface="Arial"/>
            </a:endParaRPr>
          </a:p>
          <a:p>
            <a:pPr marL="457200" lvl="0" indent="-228600" algn="l" rtl="0">
              <a:lnSpc>
                <a:spcPct val="100000"/>
              </a:lnSpc>
              <a:spcBef>
                <a:spcPts val="0"/>
              </a:spcBef>
              <a:spcAft>
                <a:spcPts val="0"/>
              </a:spcAft>
              <a:buSzPts val="1400"/>
              <a:buNone/>
            </a:pPr>
            <a:r>
              <a:rPr lang="es-ES">
                <a:latin typeface="Arial"/>
                <a:ea typeface="Arial"/>
                <a:cs typeface="Arial"/>
                <a:sym typeface="Arial"/>
              </a:rPr>
              <a:t>Las mujeres representamos el 18,1% de la dotación total, muy por debajo del promedio de participación de mujeres en O&amp;G en América Latina (21%) y más lejos de Europa (33%).</a:t>
            </a:r>
            <a:endParaRPr>
              <a:latin typeface="Arial"/>
              <a:ea typeface="Arial"/>
              <a:cs typeface="Arial"/>
              <a:sym typeface="Arial"/>
            </a:endParaRPr>
          </a:p>
          <a:p>
            <a:pPr marL="457200" lvl="0" indent="-228600" algn="l" rtl="0">
              <a:lnSpc>
                <a:spcPct val="100000"/>
              </a:lnSpc>
              <a:spcBef>
                <a:spcPts val="0"/>
              </a:spcBef>
              <a:spcAft>
                <a:spcPts val="0"/>
              </a:spcAft>
              <a:buSzPts val="1400"/>
              <a:buNone/>
            </a:pPr>
            <a:r>
              <a:rPr lang="es-ES">
                <a:latin typeface="Arial"/>
                <a:ea typeface="Arial"/>
                <a:cs typeface="Arial"/>
                <a:sym typeface="Arial"/>
              </a:rPr>
              <a:t>En Pecom los últimos 2 años se realizaron actividades aisladas como participar en el comité de diversidad, equidad e inclusión del IAPG (instituto argentino de petróleo y gas) , incluir algunas publicaciones para días puntuales como el dia de la mujer en la red interna worplace y poner la diversidad como unos de los ejes a trabajar en el comité de cultura sin plan de acción concreto, todas estas iniciativas si bien son iniciales no tienen un plan de acción y seguimiento,ni  responsables designados, son más bien temas que surgen de RRHH, y tampoco cuentan con el compromiso expreso de la alta  dirección.  </a:t>
            </a:r>
            <a:endParaRPr>
              <a:latin typeface="Arial"/>
              <a:ea typeface="Arial"/>
              <a:cs typeface="Arial"/>
              <a:sym typeface="Arial"/>
            </a:endParaRPr>
          </a:p>
          <a:p>
            <a:pPr marL="457200" lvl="0" indent="-228600" algn="l" rtl="0">
              <a:lnSpc>
                <a:spcPct val="100000"/>
              </a:lnSpc>
              <a:spcBef>
                <a:spcPts val="0"/>
              </a:spcBef>
              <a:spcAft>
                <a:spcPts val="0"/>
              </a:spcAft>
              <a:buSzPts val="1400"/>
              <a:buNone/>
            </a:pPr>
            <a:r>
              <a:rPr lang="es-ES">
                <a:latin typeface="Arial"/>
                <a:ea typeface="Arial"/>
                <a:cs typeface="Arial"/>
                <a:sym typeface="Arial"/>
              </a:rPr>
              <a:t> Las compañías y sobretodo nuestros principales clientes han puesto foco en temas de diversidad para avanzar en organizaciones más equitativas y balanceadas ya que está comprobado que impacta en beneficios sociales y económicos, nuestros clientes tienen una agenda mucho más avanzada y han empezado  a trabajar sobre su cadena de valor, por lo cual consideramos que es un punto de dolor que debemos desarrollar no solo como estrategia sino como valor agregado para nuestras operaciones.</a:t>
            </a:r>
            <a:endParaRPr>
              <a:latin typeface="Arial"/>
              <a:ea typeface="Arial"/>
              <a:cs typeface="Arial"/>
              <a:sym typeface="Arial"/>
            </a:endParaRPr>
          </a:p>
          <a:p>
            <a:pPr marL="457200" lvl="0" indent="-228600" algn="l" rtl="0">
              <a:lnSpc>
                <a:spcPct val="100000"/>
              </a:lnSpc>
              <a:spcBef>
                <a:spcPts val="0"/>
              </a:spcBef>
              <a:spcAft>
                <a:spcPts val="0"/>
              </a:spcAft>
              <a:buClr>
                <a:schemeClr val="dk1"/>
              </a:buClr>
              <a:buSzPts val="1400"/>
              <a:buFont typeface="Arial"/>
              <a:buNone/>
            </a:pPr>
            <a:r>
              <a:rPr lang="es-ES">
                <a:latin typeface="Arial"/>
                <a:ea typeface="Arial"/>
                <a:cs typeface="Arial"/>
                <a:sym typeface="Arial"/>
              </a:rPr>
              <a:t>Nos enfocamos en la diversidad más grande visible que son las mujeres para luego poder ampliar a otras diversidades.</a:t>
            </a:r>
            <a:endParaRPr>
              <a:latin typeface="Arial"/>
              <a:ea typeface="Arial"/>
              <a:cs typeface="Arial"/>
              <a:sym typeface="Arial"/>
            </a:endParaRPr>
          </a:p>
          <a:p>
            <a:pPr marL="457200" lvl="0" indent="-228600" algn="l" rtl="0">
              <a:lnSpc>
                <a:spcPct val="100000"/>
              </a:lnSpc>
              <a:spcBef>
                <a:spcPts val="0"/>
              </a:spcBef>
              <a:spcAft>
                <a:spcPts val="0"/>
              </a:spcAft>
              <a:buSzPts val="1400"/>
              <a:buNone/>
            </a:pPr>
            <a:endParaRPr>
              <a:latin typeface="Arial"/>
              <a:ea typeface="Arial"/>
              <a:cs typeface="Arial"/>
              <a:sym typeface="Arial"/>
            </a:endParaRPr>
          </a:p>
        </p:txBody>
      </p:sp>
      <p:sp>
        <p:nvSpPr>
          <p:cNvPr id="440" name="Google Shape;44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sz="1200">
              <a:solidFill>
                <a:srgbClr val="00C0C0"/>
              </a:solidFill>
              <a:latin typeface="Twentieth Century"/>
              <a:ea typeface="Twentieth Century"/>
              <a:cs typeface="Twentieth Century"/>
              <a:sym typeface="Twentieth Century"/>
            </a:endParaRPr>
          </a:p>
          <a:p>
            <a:pPr marL="457200" marR="0" lvl="0" indent="-228600" algn="l" rtl="0">
              <a:lnSpc>
                <a:spcPct val="100000"/>
              </a:lnSpc>
              <a:spcBef>
                <a:spcPts val="0"/>
              </a:spcBef>
              <a:spcAft>
                <a:spcPts val="0"/>
              </a:spcAft>
              <a:buSzPts val="1400"/>
              <a:buNone/>
            </a:pPr>
            <a:r>
              <a:rPr lang="es-ES">
                <a:latin typeface="Arial"/>
                <a:ea typeface="Arial"/>
                <a:cs typeface="Arial"/>
                <a:sym typeface="Arial"/>
              </a:rPr>
              <a:t>La propuesta es iniciar con acciones corporativas que tengan como propósito incluir talento, crear grupos de trabajo de alta calidad con perspectivas diversas y soluciones creativas y por supuesto mejorar la imagen de la empresa como desarrollador de personal. </a:t>
            </a:r>
            <a:endParaRPr>
              <a:latin typeface="Arial"/>
              <a:ea typeface="Arial"/>
              <a:cs typeface="Arial"/>
              <a:sym typeface="Arial"/>
            </a:endParaRPr>
          </a:p>
          <a:p>
            <a:pPr marL="457200" marR="0" lvl="0" indent="-228600" algn="l" rtl="0">
              <a:lnSpc>
                <a:spcPct val="100000"/>
              </a:lnSpc>
              <a:spcBef>
                <a:spcPts val="0"/>
              </a:spcBef>
              <a:spcAft>
                <a:spcPts val="0"/>
              </a:spcAft>
              <a:buSzPts val="1400"/>
              <a:buNone/>
            </a:pPr>
            <a:r>
              <a:rPr lang="es-ES">
                <a:latin typeface="Arial"/>
                <a:ea typeface="Arial"/>
                <a:cs typeface="Arial"/>
                <a:sym typeface="Arial"/>
              </a:rPr>
              <a:t>Para eso proponen una serie de acciones como: </a:t>
            </a:r>
            <a:endParaRPr>
              <a:latin typeface="Arial"/>
              <a:ea typeface="Arial"/>
              <a:cs typeface="Arial"/>
              <a:sym typeface="Arial"/>
            </a:endParaRPr>
          </a:p>
          <a:p>
            <a:pPr marL="457200" marR="0" lvl="0" indent="-317500" algn="l" rtl="0">
              <a:lnSpc>
                <a:spcPct val="100000"/>
              </a:lnSpc>
              <a:spcBef>
                <a:spcPts val="0"/>
              </a:spcBef>
              <a:spcAft>
                <a:spcPts val="0"/>
              </a:spcAft>
              <a:buSzPts val="1400"/>
              <a:buFont typeface="Arial"/>
              <a:buChar char="•"/>
            </a:pPr>
            <a:r>
              <a:rPr lang="es-ES">
                <a:latin typeface="Arial"/>
                <a:ea typeface="Arial"/>
                <a:cs typeface="Arial"/>
                <a:sym typeface="Arial"/>
              </a:rPr>
              <a:t>Incluir como valor de la compañía y en su cultura, la diversidad y la inclusión con un mensaje claro de la alta dirección que llegue a cada colaborador el compromiso</a:t>
            </a:r>
            <a:endParaRPr>
              <a:latin typeface="Arial"/>
              <a:ea typeface="Arial"/>
              <a:cs typeface="Arial"/>
              <a:sym typeface="Arial"/>
            </a:endParaRPr>
          </a:p>
          <a:p>
            <a:pPr marL="457200" marR="0" lvl="0" indent="-317500" algn="l" rtl="0">
              <a:lnSpc>
                <a:spcPct val="100000"/>
              </a:lnSpc>
              <a:spcBef>
                <a:spcPts val="0"/>
              </a:spcBef>
              <a:spcAft>
                <a:spcPts val="0"/>
              </a:spcAft>
              <a:buSzPts val="1400"/>
              <a:buFont typeface="Arial"/>
              <a:buChar char="•"/>
            </a:pPr>
            <a:r>
              <a:rPr lang="es-ES">
                <a:latin typeface="Arial"/>
                <a:ea typeface="Arial"/>
                <a:cs typeface="Arial"/>
                <a:sym typeface="Arial"/>
              </a:rPr>
              <a:t>Formar un comité DEI con participación de los directores, RRHH y operación. cuyo fin es garantizar la transparencia y pluralidad,  que pueda articular y hacer un seguimiento pormenorizado de este aspecto y de esta forma </a:t>
            </a:r>
            <a:endParaRPr>
              <a:latin typeface="Arial"/>
              <a:ea typeface="Arial"/>
              <a:cs typeface="Arial"/>
              <a:sym typeface="Arial"/>
            </a:endParaRPr>
          </a:p>
          <a:p>
            <a:pPr marL="457200" marR="0" lvl="0" indent="-317500" algn="l" rtl="0">
              <a:lnSpc>
                <a:spcPct val="100000"/>
              </a:lnSpc>
              <a:spcBef>
                <a:spcPts val="0"/>
              </a:spcBef>
              <a:spcAft>
                <a:spcPts val="0"/>
              </a:spcAft>
              <a:buSzPts val="1400"/>
              <a:buFont typeface="Arial"/>
              <a:buChar char="•"/>
            </a:pPr>
            <a:r>
              <a:rPr lang="es-ES">
                <a:latin typeface="Arial"/>
                <a:ea typeface="Arial"/>
                <a:cs typeface="Arial"/>
                <a:sym typeface="Arial"/>
              </a:rPr>
              <a:t>monitorear indicadores que nos permiten seguir los avances de las mujeres en distintos ámbitos, incluidas las remuneraciones, participación, desarrollo y reconocimientos. Por otra parte, integrar  la perspectiva de equidad de género a nuestros procesos de reclutamiento, movilidad, ingreso de jóvenes profesionales, pasantías, mapas de talento, planes de sucesión y fijación de salarios.</a:t>
            </a:r>
            <a:endParaRPr>
              <a:latin typeface="Arial"/>
              <a:ea typeface="Arial"/>
              <a:cs typeface="Arial"/>
              <a:sym typeface="Arial"/>
            </a:endParaRPr>
          </a:p>
          <a:p>
            <a:pPr marL="457200" marR="0" lvl="0" indent="-317500" algn="l" rtl="0">
              <a:lnSpc>
                <a:spcPct val="100000"/>
              </a:lnSpc>
              <a:spcBef>
                <a:spcPts val="0"/>
              </a:spcBef>
              <a:spcAft>
                <a:spcPts val="0"/>
              </a:spcAft>
              <a:buSzPts val="1400"/>
              <a:buFont typeface="Arial"/>
              <a:buChar char="•"/>
            </a:pPr>
            <a:r>
              <a:rPr lang="es-ES">
                <a:latin typeface="Arial"/>
                <a:ea typeface="Arial"/>
                <a:cs typeface="Arial"/>
                <a:sym typeface="Arial"/>
              </a:rPr>
              <a:t>Dictar capacitaciones de sensibilización; que puedan incluir temas como sesgos, liderazgo inclusivo,corresponsabilidad parental, masculinidades, acoso y violencia laboral,micro agresiones etc..  comenzando por el comité ejecutivo, gerentes y rrhh para formar primero a los líderes de la compañía… ya es fundamental el compromiso de la alta dirección</a:t>
            </a:r>
            <a:endParaRPr sz="1200">
              <a:solidFill>
                <a:schemeClr val="dk1"/>
              </a:solidFill>
              <a:latin typeface="Arial"/>
              <a:ea typeface="Arial"/>
              <a:cs typeface="Arial"/>
              <a:sym typeface="Arial"/>
            </a:endParaRPr>
          </a:p>
          <a:p>
            <a:pPr marL="285750" lvl="0" indent="-285750" algn="l" rtl="0">
              <a:lnSpc>
                <a:spcPct val="100000"/>
              </a:lnSpc>
              <a:spcBef>
                <a:spcPts val="0"/>
              </a:spcBef>
              <a:spcAft>
                <a:spcPts val="0"/>
              </a:spcAft>
              <a:buSzPts val="1400"/>
              <a:buChar char="•"/>
            </a:pPr>
            <a:r>
              <a:rPr lang="es-ES">
                <a:latin typeface="Arial"/>
                <a:ea typeface="Arial"/>
                <a:cs typeface="Arial"/>
                <a:sym typeface="Arial"/>
              </a:rPr>
              <a:t>Implementar </a:t>
            </a:r>
            <a:r>
              <a:rPr lang="es-ES" sz="1200">
                <a:solidFill>
                  <a:schemeClr val="dk1"/>
                </a:solidFill>
                <a:latin typeface="Arial"/>
                <a:ea typeface="Arial"/>
                <a:cs typeface="Arial"/>
                <a:sym typeface="Arial"/>
              </a:rPr>
              <a:t>Programas de liderazgo femenino. Para promover el desarrollo y ascenso de mujeres en los sectores menos representados.</a:t>
            </a:r>
            <a:endParaRPr>
              <a:latin typeface="Arial"/>
              <a:ea typeface="Arial"/>
              <a:cs typeface="Arial"/>
              <a:sym typeface="Arial"/>
            </a:endParaRPr>
          </a:p>
          <a:p>
            <a:pPr marL="285750" lvl="0" indent="-285750" algn="l" rtl="0">
              <a:lnSpc>
                <a:spcPct val="100000"/>
              </a:lnSpc>
              <a:spcBef>
                <a:spcPts val="0"/>
              </a:spcBef>
              <a:spcAft>
                <a:spcPts val="0"/>
              </a:spcAft>
              <a:buSzPts val="1400"/>
              <a:buChar char="•"/>
            </a:pPr>
            <a:r>
              <a:rPr lang="es-ES" sz="1200">
                <a:solidFill>
                  <a:schemeClr val="dk1"/>
                </a:solidFill>
                <a:latin typeface="Arial"/>
                <a:ea typeface="Arial"/>
                <a:cs typeface="Arial"/>
                <a:sym typeface="Arial"/>
              </a:rPr>
              <a:t>Firma del convenio 190 OIT. A fin de articular acciones en conjunto con el ministerio de trabajo en pos de combatir la violencia y el acoso laboral.</a:t>
            </a:r>
            <a:endParaRPr>
              <a:latin typeface="Arial"/>
              <a:ea typeface="Arial"/>
              <a:cs typeface="Arial"/>
              <a:sym typeface="Arial"/>
            </a:endParaRPr>
          </a:p>
          <a:p>
            <a:pPr marL="285750" lvl="0" indent="-285750" algn="l" rtl="0">
              <a:lnSpc>
                <a:spcPct val="100000"/>
              </a:lnSpc>
              <a:spcBef>
                <a:spcPts val="0"/>
              </a:spcBef>
              <a:spcAft>
                <a:spcPts val="0"/>
              </a:spcAft>
              <a:buSzPts val="1400"/>
              <a:buChar char="•"/>
            </a:pPr>
            <a:r>
              <a:rPr lang="es-ES">
                <a:latin typeface="Arial"/>
                <a:ea typeface="Arial"/>
                <a:cs typeface="Arial"/>
                <a:sym typeface="Arial"/>
              </a:rPr>
              <a:t>Programas de inclusión y empleabilidad +50 personas  y con discapacidad.</a:t>
            </a:r>
            <a:endParaRPr sz="1200">
              <a:solidFill>
                <a:srgbClr val="00C0C0"/>
              </a:solidFill>
              <a:latin typeface="Arial"/>
              <a:ea typeface="Arial"/>
              <a:cs typeface="Arial"/>
              <a:sym typeface="Arial"/>
            </a:endParaRPr>
          </a:p>
          <a:p>
            <a:pPr marL="457200" lvl="0" indent="-228600" algn="l" rtl="0">
              <a:lnSpc>
                <a:spcPct val="100000"/>
              </a:lnSpc>
              <a:spcBef>
                <a:spcPts val="0"/>
              </a:spcBef>
              <a:spcAft>
                <a:spcPts val="0"/>
              </a:spcAft>
              <a:buSzPts val="1400"/>
              <a:buNone/>
            </a:pPr>
            <a:endParaRPr i="0">
              <a:solidFill>
                <a:srgbClr val="10384F"/>
              </a:solidFill>
              <a:latin typeface="Arial"/>
              <a:ea typeface="Arial"/>
              <a:cs typeface="Arial"/>
              <a:sym typeface="Arial"/>
            </a:endParaRPr>
          </a:p>
          <a:p>
            <a:pPr marL="457200" lvl="0" indent="-228600" algn="l" rtl="0">
              <a:lnSpc>
                <a:spcPct val="100000"/>
              </a:lnSpc>
              <a:spcBef>
                <a:spcPts val="0"/>
              </a:spcBef>
              <a:spcAft>
                <a:spcPts val="0"/>
              </a:spcAft>
              <a:buSzPts val="1400"/>
              <a:buNone/>
            </a:pPr>
            <a:endParaRPr>
              <a:solidFill>
                <a:srgbClr val="10384F"/>
              </a:solidFill>
              <a:latin typeface="Arial"/>
              <a:ea typeface="Arial"/>
              <a:cs typeface="Arial"/>
              <a:sym typeface="Arial"/>
            </a:endParaRPr>
          </a:p>
          <a:p>
            <a:pPr marL="228600" lvl="0" indent="0" algn="l" rtl="0">
              <a:lnSpc>
                <a:spcPct val="100000"/>
              </a:lnSpc>
              <a:spcBef>
                <a:spcPts val="0"/>
              </a:spcBef>
              <a:spcAft>
                <a:spcPts val="0"/>
              </a:spcAft>
              <a:buSzPts val="1400"/>
              <a:buNone/>
            </a:pPr>
            <a:r>
              <a:rPr lang="es-ES">
                <a:solidFill>
                  <a:srgbClr val="10384F"/>
                </a:solidFill>
                <a:latin typeface="Arial"/>
                <a:ea typeface="Arial"/>
                <a:cs typeface="Arial"/>
                <a:sym typeface="Arial"/>
              </a:rPr>
              <a:t>Estas tareas nos permitirá interactuar con diferentes organismos como la secretaría del trabajo, IAPG, instituciones educativas y especializadas, y dentro la compañía el compromiso debe ser asumido desde la alta dirección para ser transmitido a cada colaborador.</a:t>
            </a:r>
            <a:endParaRPr>
              <a:solidFill>
                <a:srgbClr val="10384F"/>
              </a:solidFill>
              <a:latin typeface="Arial"/>
              <a:ea typeface="Arial"/>
              <a:cs typeface="Arial"/>
              <a:sym typeface="Arial"/>
            </a:endParaRPr>
          </a:p>
          <a:p>
            <a:pPr marL="228600" lvl="0" indent="0" algn="l" rtl="0">
              <a:lnSpc>
                <a:spcPct val="100000"/>
              </a:lnSpc>
              <a:spcBef>
                <a:spcPts val="0"/>
              </a:spcBef>
              <a:spcAft>
                <a:spcPts val="0"/>
              </a:spcAft>
              <a:buSzPts val="1400"/>
              <a:buNone/>
            </a:pPr>
            <a:r>
              <a:rPr lang="es-ES">
                <a:solidFill>
                  <a:srgbClr val="10384F"/>
                </a:solidFill>
                <a:latin typeface="Arial"/>
                <a:ea typeface="Arial"/>
                <a:cs typeface="Arial"/>
                <a:sym typeface="Arial"/>
              </a:rPr>
              <a:t>SE pueden fijar KPI concretos como el porcentaje de participación en las capacitaciones , y el aumento del índice  en posiciones de liderazgo, otro punto importante al trabajar con el convenio de la oit es registrar los tratamientos de denuncias</a:t>
            </a:r>
            <a:endParaRPr>
              <a:solidFill>
                <a:srgbClr val="10384F"/>
              </a:solidFill>
              <a:latin typeface="Arial"/>
              <a:ea typeface="Arial"/>
              <a:cs typeface="Arial"/>
              <a:sym typeface="Arial"/>
            </a:endParaRPr>
          </a:p>
        </p:txBody>
      </p:sp>
      <p:sp>
        <p:nvSpPr>
          <p:cNvPr id="474" name="Google Shape;474;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s-ES" b="0" i="0">
                <a:solidFill>
                  <a:srgbClr val="10384F"/>
                </a:solidFill>
                <a:latin typeface="Helvetica Neue"/>
                <a:ea typeface="Helvetica Neue"/>
                <a:cs typeface="Helvetica Neue"/>
                <a:sym typeface="Helvetica Neue"/>
              </a:rPr>
              <a:t>Cómo fomentamos la cultura de DE&amp;I a futuro </a:t>
            </a:r>
            <a:r>
              <a:rPr lang="es-ES">
                <a:solidFill>
                  <a:srgbClr val="10384F"/>
                </a:solidFill>
                <a:latin typeface="Helvetica Neue"/>
                <a:ea typeface="Helvetica Neue"/>
                <a:cs typeface="Helvetica Neue"/>
                <a:sym typeface="Helvetica Neue"/>
              </a:rPr>
              <a:t>e interactuando entre todos y con la comunidad???</a:t>
            </a:r>
            <a:endParaRPr>
              <a:solidFill>
                <a:srgbClr val="10384F"/>
              </a:solidFill>
              <a:latin typeface="Helvetica Neue"/>
              <a:ea typeface="Helvetica Neue"/>
              <a:cs typeface="Helvetica Neue"/>
              <a:sym typeface="Helvetica Neue"/>
            </a:endParaRPr>
          </a:p>
          <a:p>
            <a:pPr marL="457200" lvl="0" indent="-228600" algn="l" rtl="0">
              <a:lnSpc>
                <a:spcPct val="100000"/>
              </a:lnSpc>
              <a:spcBef>
                <a:spcPts val="0"/>
              </a:spcBef>
              <a:spcAft>
                <a:spcPts val="0"/>
              </a:spcAft>
              <a:buSzPts val="1400"/>
              <a:buNone/>
            </a:pPr>
            <a:r>
              <a:rPr lang="es-ES">
                <a:solidFill>
                  <a:srgbClr val="10384F"/>
                </a:solidFill>
                <a:latin typeface="Helvetica Neue"/>
                <a:ea typeface="Helvetica Neue"/>
                <a:cs typeface="Helvetica Neue"/>
                <a:sym typeface="Helvetica Neue"/>
              </a:rPr>
              <a:t>el proyecto se basa en </a:t>
            </a:r>
            <a:r>
              <a:rPr lang="es-ES" b="0" i="0">
                <a:solidFill>
                  <a:srgbClr val="10384F"/>
                </a:solidFill>
                <a:latin typeface="Helvetica Neue"/>
                <a:ea typeface="Helvetica Neue"/>
                <a:cs typeface="Helvetica Neue"/>
                <a:sym typeface="Helvetica Neue"/>
              </a:rPr>
              <a:t>Contar con  </a:t>
            </a:r>
            <a:r>
              <a:rPr lang="es-ES" b="0" i="0">
                <a:solidFill>
                  <a:srgbClr val="0D2A40"/>
                </a:solidFill>
                <a:latin typeface="Helvetica Neue"/>
                <a:ea typeface="Helvetica Neue"/>
                <a:cs typeface="Helvetica Neue"/>
                <a:sym typeface="Helvetica Neue"/>
              </a:rPr>
              <a:t>3 redes de inclusión, equidad y diversidad: Mujeres/Género , Personas con Discapacidad </a:t>
            </a:r>
            <a:r>
              <a:rPr lang="es-ES">
                <a:solidFill>
                  <a:srgbClr val="0D2A40"/>
                </a:solidFill>
                <a:latin typeface="Helvetica Neue"/>
                <a:ea typeface="Helvetica Neue"/>
                <a:cs typeface="Helvetica Neue"/>
                <a:sym typeface="Helvetica Neue"/>
              </a:rPr>
              <a:t>y edadismo (empleabilidad +50)</a:t>
            </a:r>
            <a:r>
              <a:rPr lang="es-ES" b="0" i="0">
                <a:solidFill>
                  <a:srgbClr val="0D2A40"/>
                </a:solidFill>
                <a:latin typeface="Helvetica Neue"/>
                <a:ea typeface="Helvetica Neue"/>
                <a:cs typeface="Helvetica Neue"/>
                <a:sym typeface="Helvetica Neue"/>
              </a:rPr>
              <a:t>. Son equipos conformados por colaboradores apadrin</a:t>
            </a:r>
            <a:r>
              <a:rPr lang="es-ES">
                <a:solidFill>
                  <a:srgbClr val="0D2A40"/>
                </a:solidFill>
                <a:latin typeface="Helvetica Neue"/>
                <a:ea typeface="Helvetica Neue"/>
                <a:cs typeface="Helvetica Neue"/>
                <a:sym typeface="Helvetica Neue"/>
              </a:rPr>
              <a:t>ados o esponsoreados por un director, estos equipos </a:t>
            </a:r>
            <a:r>
              <a:rPr lang="es-ES" b="0" i="0">
                <a:solidFill>
                  <a:srgbClr val="0D2A40"/>
                </a:solidFill>
                <a:latin typeface="Helvetica Neue"/>
                <a:ea typeface="Helvetica Neue"/>
                <a:cs typeface="Helvetica Neue"/>
                <a:sym typeface="Helvetica Neue"/>
              </a:rPr>
              <a:t>trabajan y juegan un papel esencial en la promoción de la diversidad cultural, a través de diferentes acciones </a:t>
            </a:r>
            <a:r>
              <a:rPr lang="es-ES">
                <a:solidFill>
                  <a:srgbClr val="0D2A40"/>
                </a:solidFill>
                <a:latin typeface="Helvetica Neue"/>
                <a:ea typeface="Helvetica Neue"/>
                <a:cs typeface="Helvetica Neue"/>
                <a:sym typeface="Helvetica Neue"/>
              </a:rPr>
              <a:t>interactuando también con la comunidad y  permaneciendo en el tiempo.</a:t>
            </a:r>
            <a:endParaRPr>
              <a:solidFill>
                <a:srgbClr val="0D2A40"/>
              </a:solidFill>
              <a:latin typeface="Helvetica Neue"/>
              <a:ea typeface="Helvetica Neue"/>
              <a:cs typeface="Helvetica Neue"/>
              <a:sym typeface="Helvetica Neue"/>
            </a:endParaRPr>
          </a:p>
          <a:p>
            <a:pPr marL="457200" lvl="0" indent="-228600" algn="l" rtl="0">
              <a:lnSpc>
                <a:spcPct val="100000"/>
              </a:lnSpc>
              <a:spcBef>
                <a:spcPts val="0"/>
              </a:spcBef>
              <a:spcAft>
                <a:spcPts val="0"/>
              </a:spcAft>
              <a:buSzPts val="1400"/>
              <a:buNone/>
            </a:pPr>
            <a:r>
              <a:rPr lang="es-ES">
                <a:solidFill>
                  <a:srgbClr val="0D2A40"/>
                </a:solidFill>
                <a:latin typeface="Helvetica Neue"/>
                <a:ea typeface="Helvetica Neue"/>
                <a:cs typeface="Helvetica Neue"/>
                <a:sym typeface="Helvetica Neue"/>
              </a:rPr>
              <a:t>Cada equipo de trabajarà con una misión clara, y objetivos concretos, la idea es que sea un trabajo transversal y de esta manera se pueda llegar a todos los colaboradores, sus familias y la comunidad.</a:t>
            </a:r>
            <a:endParaRPr>
              <a:solidFill>
                <a:srgbClr val="0D2A40"/>
              </a:solidFill>
              <a:latin typeface="Helvetica Neue"/>
              <a:ea typeface="Helvetica Neue"/>
              <a:cs typeface="Helvetica Neue"/>
              <a:sym typeface="Helvetica Neue"/>
            </a:endParaRPr>
          </a:p>
          <a:p>
            <a:pPr marL="457200" lvl="0" indent="-228600" algn="l" rtl="0">
              <a:lnSpc>
                <a:spcPct val="100000"/>
              </a:lnSpc>
              <a:spcBef>
                <a:spcPts val="0"/>
              </a:spcBef>
              <a:spcAft>
                <a:spcPts val="0"/>
              </a:spcAft>
              <a:buSzPts val="1400"/>
              <a:buNone/>
            </a:pPr>
            <a:endParaRPr>
              <a:solidFill>
                <a:srgbClr val="0D2A40"/>
              </a:solidFill>
              <a:latin typeface="Helvetica Neue"/>
              <a:ea typeface="Helvetica Neue"/>
              <a:cs typeface="Helvetica Neue"/>
              <a:sym typeface="Helvetica Neue"/>
            </a:endParaRPr>
          </a:p>
          <a:p>
            <a:pPr marL="457200" lvl="0" indent="-228600" algn="l" rtl="0">
              <a:lnSpc>
                <a:spcPct val="100000"/>
              </a:lnSpc>
              <a:spcBef>
                <a:spcPts val="0"/>
              </a:spcBef>
              <a:spcAft>
                <a:spcPts val="0"/>
              </a:spcAft>
              <a:buSzPts val="1400"/>
              <a:buNone/>
            </a:pPr>
            <a:endParaRPr>
              <a:solidFill>
                <a:srgbClr val="0D2A40"/>
              </a:solidFill>
              <a:latin typeface="Helvetica Neue"/>
              <a:ea typeface="Helvetica Neue"/>
              <a:cs typeface="Helvetica Neue"/>
              <a:sym typeface="Helvetica Neue"/>
            </a:endParaRPr>
          </a:p>
          <a:p>
            <a:pPr marL="457200" lvl="0" indent="-228600" algn="l" rtl="0">
              <a:lnSpc>
                <a:spcPct val="100000"/>
              </a:lnSpc>
              <a:spcBef>
                <a:spcPts val="0"/>
              </a:spcBef>
              <a:spcAft>
                <a:spcPts val="0"/>
              </a:spcAft>
              <a:buSzPts val="1400"/>
              <a:buNone/>
            </a:pPr>
            <a:endParaRPr>
              <a:solidFill>
                <a:srgbClr val="0D2A40"/>
              </a:solidFill>
              <a:latin typeface="Helvetica Neue"/>
              <a:ea typeface="Helvetica Neue"/>
              <a:cs typeface="Helvetica Neue"/>
              <a:sym typeface="Helvetica Neue"/>
            </a:endParaRPr>
          </a:p>
          <a:p>
            <a:pPr marL="228600" lvl="0" indent="0" algn="l" rtl="0">
              <a:lnSpc>
                <a:spcPct val="100000"/>
              </a:lnSpc>
              <a:spcBef>
                <a:spcPts val="0"/>
              </a:spcBef>
              <a:spcAft>
                <a:spcPts val="0"/>
              </a:spcAft>
              <a:buSzPts val="1400"/>
              <a:buNone/>
            </a:pPr>
            <a:endParaRPr>
              <a:solidFill>
                <a:srgbClr val="10384F"/>
              </a:solidFill>
              <a:latin typeface="Helvetica Neue"/>
              <a:ea typeface="Helvetica Neue"/>
              <a:cs typeface="Helvetica Neue"/>
              <a:sym typeface="Helvetica Neue"/>
            </a:endParaRPr>
          </a:p>
          <a:p>
            <a:pPr marL="228600" lvl="0" indent="0" algn="l" rtl="0">
              <a:lnSpc>
                <a:spcPct val="100000"/>
              </a:lnSpc>
              <a:spcBef>
                <a:spcPts val="0"/>
              </a:spcBef>
              <a:spcAft>
                <a:spcPts val="0"/>
              </a:spcAft>
              <a:buSzPts val="1400"/>
              <a:buNone/>
            </a:pPr>
            <a:r>
              <a:rPr lang="es-ES">
                <a:solidFill>
                  <a:srgbClr val="10384F"/>
                </a:solidFill>
                <a:latin typeface="Helvetica Neue"/>
                <a:ea typeface="Helvetica Neue"/>
                <a:cs typeface="Helvetica Neue"/>
                <a:sym typeface="Helvetica Neue"/>
              </a:rPr>
              <a:t>Por ejemplo la red de género tendrá como como</a:t>
            </a:r>
            <a:r>
              <a:rPr lang="es-ES" b="0" i="0">
                <a:solidFill>
                  <a:srgbClr val="10384F"/>
                </a:solidFill>
                <a:latin typeface="Helvetica Neue"/>
                <a:ea typeface="Helvetica Neue"/>
                <a:cs typeface="Helvetica Neue"/>
                <a:sym typeface="Helvetica Neue"/>
              </a:rPr>
              <a:t> misión</a:t>
            </a:r>
            <a:r>
              <a:rPr lang="es-ES">
                <a:solidFill>
                  <a:srgbClr val="10384F"/>
                </a:solidFill>
                <a:latin typeface="Helvetica Neue"/>
                <a:ea typeface="Helvetica Neue"/>
                <a:cs typeface="Helvetica Neue"/>
                <a:sym typeface="Helvetica Neue"/>
              </a:rPr>
              <a:t> </a:t>
            </a:r>
            <a:r>
              <a:rPr lang="es-ES" b="0" i="0">
                <a:solidFill>
                  <a:srgbClr val="10384F"/>
                </a:solidFill>
                <a:latin typeface="Helvetica Neue"/>
                <a:ea typeface="Helvetica Neue"/>
                <a:cs typeface="Helvetica Neue"/>
                <a:sym typeface="Helvetica Neue"/>
              </a:rPr>
              <a:t>impulsar la ventaja competitiva, implica que las mujeres tengan presencia equitativa, impacto de liderazgo y reconocimiento en todos los niveles, </a:t>
            </a:r>
            <a:br>
              <a:rPr lang="es-ES" b="0" i="0">
                <a:solidFill>
                  <a:srgbClr val="10384F"/>
                </a:solidFill>
                <a:latin typeface="Helvetica Neue"/>
                <a:ea typeface="Helvetica Neue"/>
                <a:cs typeface="Helvetica Neue"/>
                <a:sym typeface="Helvetica Neue"/>
              </a:rPr>
            </a:br>
            <a:r>
              <a:rPr lang="es-ES" b="0" i="0">
                <a:solidFill>
                  <a:srgbClr val="10384F"/>
                </a:solidFill>
                <a:latin typeface="Helvetica Neue"/>
                <a:ea typeface="Helvetica Neue"/>
                <a:cs typeface="Helvetica Neue"/>
                <a:sym typeface="Helvetica Neue"/>
              </a:rPr>
              <a:t>con acciones que </a:t>
            </a:r>
            <a:r>
              <a:rPr lang="es-ES">
                <a:solidFill>
                  <a:srgbClr val="10384F"/>
                </a:solidFill>
                <a:latin typeface="Helvetica Neue"/>
                <a:ea typeface="Helvetica Neue"/>
                <a:cs typeface="Helvetica Neue"/>
                <a:sym typeface="Helvetica Neue"/>
              </a:rPr>
              <a:t>puedan</a:t>
            </a:r>
            <a:r>
              <a:rPr lang="es-ES" b="0" i="0">
                <a:solidFill>
                  <a:srgbClr val="10384F"/>
                </a:solidFill>
                <a:latin typeface="Helvetica Neue"/>
                <a:ea typeface="Helvetica Neue"/>
                <a:cs typeface="Helvetica Neue"/>
                <a:sym typeface="Helvetica Neue"/>
              </a:rPr>
              <a:t> </a:t>
            </a:r>
            <a:r>
              <a:rPr lang="es-ES">
                <a:solidFill>
                  <a:srgbClr val="10384F"/>
                </a:solidFill>
                <a:latin typeface="Helvetica Neue"/>
                <a:ea typeface="Helvetica Neue"/>
                <a:cs typeface="Helvetica Neue"/>
                <a:sym typeface="Helvetica Neue"/>
              </a:rPr>
              <a:t>a</a:t>
            </a:r>
            <a:r>
              <a:rPr lang="es-ES" b="0" i="0">
                <a:solidFill>
                  <a:srgbClr val="10384F"/>
                </a:solidFill>
                <a:latin typeface="Helvetica Neue"/>
                <a:ea typeface="Helvetica Neue"/>
                <a:cs typeface="Helvetica Neue"/>
                <a:sym typeface="Helvetica Neue"/>
              </a:rPr>
              <a:t>celerar el desarrollo de carrera de las mujeres.</a:t>
            </a:r>
            <a:r>
              <a:rPr lang="es-ES">
                <a:solidFill>
                  <a:srgbClr val="10384F"/>
                </a:solidFill>
                <a:latin typeface="Helvetica Neue"/>
                <a:ea typeface="Helvetica Neue"/>
                <a:cs typeface="Helvetica Neue"/>
                <a:sym typeface="Helvetica Neue"/>
              </a:rPr>
              <a:t>, articular con instituciones para dar herramientas que complementen la formación, </a:t>
            </a:r>
            <a:r>
              <a:rPr lang="es-ES" b="0" i="0">
                <a:solidFill>
                  <a:srgbClr val="10384F"/>
                </a:solidFill>
                <a:latin typeface="Helvetica Neue"/>
                <a:ea typeface="Helvetica Neue"/>
                <a:cs typeface="Helvetica Neue"/>
                <a:sym typeface="Helvetica Neue"/>
              </a:rPr>
              <a:t> Potenciar a las mujeres, </a:t>
            </a:r>
            <a:r>
              <a:rPr lang="es-ES">
                <a:solidFill>
                  <a:srgbClr val="10384F"/>
                </a:solidFill>
                <a:latin typeface="Helvetica Neue"/>
                <a:ea typeface="Helvetica Neue"/>
                <a:cs typeface="Helvetica Neue"/>
                <a:sym typeface="Helvetica Neue"/>
              </a:rPr>
              <a:t>ayudarlas </a:t>
            </a:r>
            <a:r>
              <a:rPr lang="es-ES" b="0" i="0">
                <a:solidFill>
                  <a:srgbClr val="10384F"/>
                </a:solidFill>
                <a:latin typeface="Helvetica Neue"/>
                <a:ea typeface="Helvetica Neue"/>
                <a:cs typeface="Helvetica Neue"/>
                <a:sym typeface="Helvetica Neue"/>
              </a:rPr>
              <a:t> a identificar su propósito con herramientas para diferenciarse y crear impacto. • </a:t>
            </a:r>
            <a:r>
              <a:rPr lang="es-ES">
                <a:solidFill>
                  <a:srgbClr val="10384F"/>
                </a:solidFill>
                <a:latin typeface="Helvetica Neue"/>
                <a:ea typeface="Helvetica Neue"/>
                <a:cs typeface="Helvetica Neue"/>
                <a:sym typeface="Helvetica Neue"/>
              </a:rPr>
              <a:t>concientizar sobre </a:t>
            </a:r>
            <a:r>
              <a:rPr lang="es-ES" b="0" i="0">
                <a:solidFill>
                  <a:srgbClr val="10384F"/>
                </a:solidFill>
                <a:latin typeface="Helvetica Neue"/>
                <a:ea typeface="Helvetica Neue"/>
                <a:cs typeface="Helvetica Neue"/>
                <a:sym typeface="Helvetica Neue"/>
              </a:rPr>
              <a:t>la independencia económica de las mujeres.</a:t>
            </a:r>
            <a:endParaRPr/>
          </a:p>
          <a:p>
            <a:pPr marL="457200" lvl="0" indent="-228600" algn="l" rtl="0">
              <a:lnSpc>
                <a:spcPct val="100000"/>
              </a:lnSpc>
              <a:spcBef>
                <a:spcPts val="0"/>
              </a:spcBef>
              <a:spcAft>
                <a:spcPts val="0"/>
              </a:spcAft>
              <a:buSzPts val="1400"/>
              <a:buNone/>
            </a:pPr>
            <a:r>
              <a:rPr lang="es-ES" b="0" i="0">
                <a:solidFill>
                  <a:srgbClr val="10384F"/>
                </a:solidFill>
                <a:latin typeface="Helvetica Neue"/>
                <a:ea typeface="Helvetica Neue"/>
                <a:cs typeface="Helvetica Neue"/>
                <a:sym typeface="Helvetica Neue"/>
              </a:rPr>
              <a:t> </a:t>
            </a:r>
            <a:endParaRPr/>
          </a:p>
          <a:p>
            <a:pPr marL="457200" lvl="0" indent="-228600" algn="l" rtl="0">
              <a:lnSpc>
                <a:spcPct val="100000"/>
              </a:lnSpc>
              <a:spcBef>
                <a:spcPts val="0"/>
              </a:spcBef>
              <a:spcAft>
                <a:spcPts val="0"/>
              </a:spcAft>
              <a:buSzPts val="1400"/>
              <a:buNone/>
            </a:pPr>
            <a:r>
              <a:rPr lang="es-ES">
                <a:solidFill>
                  <a:srgbClr val="10384F"/>
                </a:solidFill>
                <a:latin typeface="Helvetica Neue"/>
                <a:ea typeface="Helvetica Neue"/>
                <a:cs typeface="Helvetica Neue"/>
                <a:sym typeface="Helvetica Neue"/>
              </a:rPr>
              <a:t>La red de</a:t>
            </a:r>
            <a:r>
              <a:rPr lang="es-ES" b="0" i="0">
                <a:solidFill>
                  <a:srgbClr val="10384F"/>
                </a:solidFill>
                <a:latin typeface="Helvetica Neue"/>
                <a:ea typeface="Helvetica Neue"/>
                <a:cs typeface="Helvetica Neue"/>
                <a:sym typeface="Helvetica Neue"/>
              </a:rPr>
              <a:t> Discapacidad </a:t>
            </a:r>
            <a:r>
              <a:rPr lang="es-ES">
                <a:solidFill>
                  <a:srgbClr val="10384F"/>
                </a:solidFill>
                <a:latin typeface="Helvetica Neue"/>
                <a:ea typeface="Helvetica Neue"/>
                <a:cs typeface="Helvetica Neue"/>
                <a:sym typeface="Helvetica Neue"/>
              </a:rPr>
              <a:t>tendrá</a:t>
            </a:r>
            <a:r>
              <a:rPr lang="es-ES" b="0" i="0">
                <a:solidFill>
                  <a:srgbClr val="10384F"/>
                </a:solidFill>
                <a:latin typeface="Helvetica Neue"/>
                <a:ea typeface="Helvetica Neue"/>
                <a:cs typeface="Helvetica Neue"/>
                <a:sym typeface="Helvetica Neue"/>
              </a:rPr>
              <a:t> como </a:t>
            </a:r>
            <a:r>
              <a:rPr lang="es-ES">
                <a:solidFill>
                  <a:srgbClr val="10384F"/>
                </a:solidFill>
                <a:latin typeface="Helvetica Neue"/>
                <a:ea typeface="Helvetica Neue"/>
                <a:cs typeface="Helvetica Neue"/>
                <a:sym typeface="Helvetica Neue"/>
              </a:rPr>
              <a:t>objetivo</a:t>
            </a:r>
            <a:r>
              <a:rPr lang="es-ES" b="0" i="0">
                <a:solidFill>
                  <a:srgbClr val="10384F"/>
                </a:solidFill>
                <a:latin typeface="Helvetica Neue"/>
                <a:ea typeface="Helvetica Neue"/>
                <a:cs typeface="Helvetica Neue"/>
                <a:sym typeface="Helvetica Neue"/>
              </a:rPr>
              <a:t> garantizar el bienestar y desarrollo general de colaboradores con discapacidades aparentes y no aparentes</a:t>
            </a:r>
            <a:r>
              <a:rPr lang="es-ES">
                <a:solidFill>
                  <a:srgbClr val="10384F"/>
                </a:solidFill>
                <a:latin typeface="Helvetica Neue"/>
                <a:ea typeface="Helvetica Neue"/>
                <a:cs typeface="Helvetica Neue"/>
                <a:sym typeface="Helvetica Neue"/>
              </a:rPr>
              <a:t>, para esto es necesario </a:t>
            </a:r>
            <a:r>
              <a:rPr lang="es-ES" b="0" i="0">
                <a:solidFill>
                  <a:srgbClr val="10384F"/>
                </a:solidFill>
                <a:latin typeface="Helvetica Neue"/>
                <a:ea typeface="Helvetica Neue"/>
                <a:cs typeface="Helvetica Neue"/>
                <a:sym typeface="Helvetica Neue"/>
              </a:rPr>
              <a:t>brind</a:t>
            </a:r>
            <a:r>
              <a:rPr lang="es-ES">
                <a:solidFill>
                  <a:srgbClr val="10384F"/>
                </a:solidFill>
                <a:latin typeface="Helvetica Neue"/>
                <a:ea typeface="Helvetica Neue"/>
                <a:cs typeface="Helvetica Neue"/>
                <a:sym typeface="Helvetica Neue"/>
              </a:rPr>
              <a:t>arles </a:t>
            </a:r>
            <a:r>
              <a:rPr lang="es-ES" b="0" i="0">
                <a:solidFill>
                  <a:srgbClr val="10384F"/>
                </a:solidFill>
                <a:latin typeface="Helvetica Neue"/>
                <a:ea typeface="Helvetica Neue"/>
                <a:cs typeface="Helvetica Neue"/>
                <a:sym typeface="Helvetica Neue"/>
              </a:rPr>
              <a:t>recursos, beneficios y nuevas herramientas</a:t>
            </a:r>
            <a:r>
              <a:rPr lang="es-ES">
                <a:solidFill>
                  <a:srgbClr val="10384F"/>
                </a:solidFill>
                <a:latin typeface="Helvetica Neue"/>
                <a:ea typeface="Helvetica Neue"/>
                <a:cs typeface="Helvetica Neue"/>
                <a:sym typeface="Helvetica Neue"/>
              </a:rPr>
              <a:t> por ejemplo: </a:t>
            </a:r>
            <a:r>
              <a:rPr lang="es-ES" b="0" i="0">
                <a:solidFill>
                  <a:srgbClr val="10384F"/>
                </a:solidFill>
                <a:latin typeface="Helvetica Neue"/>
                <a:ea typeface="Helvetica Neue"/>
                <a:cs typeface="Helvetica Neue"/>
                <a:sym typeface="Helvetica Neue"/>
              </a:rPr>
              <a:t> Adaptar nuestras instalaciones para brindar accesibilidad</a:t>
            </a:r>
            <a:r>
              <a:rPr lang="es-ES">
                <a:solidFill>
                  <a:srgbClr val="10384F"/>
                </a:solidFill>
                <a:latin typeface="Helvetica Neue"/>
                <a:ea typeface="Helvetica Neue"/>
                <a:cs typeface="Helvetica Neue"/>
                <a:sym typeface="Helvetica Neue"/>
              </a:rPr>
              <a:t>, implementar p</a:t>
            </a:r>
            <a:r>
              <a:rPr lang="es-ES" b="0" i="0">
                <a:solidFill>
                  <a:srgbClr val="10384F"/>
                </a:solidFill>
                <a:latin typeface="Helvetica Neue"/>
                <a:ea typeface="Helvetica Neue"/>
                <a:cs typeface="Helvetica Neue"/>
                <a:sym typeface="Helvetica Neue"/>
              </a:rPr>
              <a:t>rograma </a:t>
            </a:r>
            <a:r>
              <a:rPr lang="es-ES">
                <a:solidFill>
                  <a:srgbClr val="10384F"/>
                </a:solidFill>
                <a:latin typeface="Helvetica Neue"/>
                <a:ea typeface="Helvetica Neue"/>
                <a:cs typeface="Helvetica Neue"/>
                <a:sym typeface="Helvetica Neue"/>
              </a:rPr>
              <a:t>de selecciones de </a:t>
            </a:r>
            <a:r>
              <a:rPr lang="es-ES" b="0" i="0">
                <a:solidFill>
                  <a:srgbClr val="10384F"/>
                </a:solidFill>
                <a:latin typeface="Helvetica Neue"/>
                <a:ea typeface="Helvetica Neue"/>
                <a:cs typeface="Helvetica Neue"/>
                <a:sym typeface="Helvetica Neue"/>
              </a:rPr>
              <a:t> Proveedores Inclusivos y el Programa de Pasantías Inclusivas.</a:t>
            </a:r>
            <a:r>
              <a:rPr lang="es-ES">
                <a:solidFill>
                  <a:srgbClr val="10384F"/>
                </a:solidFill>
                <a:latin typeface="Helvetica Neue"/>
                <a:ea typeface="Helvetica Neue"/>
                <a:cs typeface="Helvetica Neue"/>
                <a:sym typeface="Helvetica Neue"/>
              </a:rPr>
              <a:t>, </a:t>
            </a:r>
            <a:r>
              <a:rPr lang="es-ES" b="0" i="0">
                <a:solidFill>
                  <a:srgbClr val="10384F"/>
                </a:solidFill>
                <a:latin typeface="Helvetica Neue"/>
                <a:ea typeface="Helvetica Neue"/>
                <a:cs typeface="Helvetica Neue"/>
                <a:sym typeface="Helvetica Neue"/>
              </a:rPr>
              <a:t>trabajar junto a instituciones de la comunidad donde operamos  con el objetivo de facilitar la inserción de personas con discapacidad en distintas funciones y sectores de la empresa.  </a:t>
            </a:r>
            <a:endParaRPr/>
          </a:p>
          <a:p>
            <a:pPr marL="457200" lvl="0" indent="-228600" algn="l" rtl="0">
              <a:lnSpc>
                <a:spcPct val="100000"/>
              </a:lnSpc>
              <a:spcBef>
                <a:spcPts val="0"/>
              </a:spcBef>
              <a:spcAft>
                <a:spcPts val="0"/>
              </a:spcAft>
              <a:buSzPts val="1400"/>
              <a:buNone/>
            </a:pPr>
            <a:endParaRPr b="0" i="0">
              <a:solidFill>
                <a:srgbClr val="0D2A40"/>
              </a:solidFill>
              <a:latin typeface="Helvetica Neue"/>
              <a:ea typeface="Helvetica Neue"/>
              <a:cs typeface="Helvetica Neue"/>
              <a:sym typeface="Helvetica Neue"/>
            </a:endParaRPr>
          </a:p>
          <a:p>
            <a:pPr marL="457200" lvl="0" indent="-228600" algn="l" rtl="0">
              <a:lnSpc>
                <a:spcPct val="100000"/>
              </a:lnSpc>
              <a:spcBef>
                <a:spcPts val="0"/>
              </a:spcBef>
              <a:spcAft>
                <a:spcPts val="0"/>
              </a:spcAft>
              <a:buSzPts val="1400"/>
              <a:buNone/>
            </a:pPr>
            <a:endParaRPr b="0" i="0">
              <a:solidFill>
                <a:srgbClr val="0D2A40"/>
              </a:solidFill>
              <a:latin typeface="Helvetica Neue"/>
              <a:ea typeface="Helvetica Neue"/>
              <a:cs typeface="Helvetica Neue"/>
              <a:sym typeface="Helvetica Neue"/>
            </a:endParaRPr>
          </a:p>
          <a:p>
            <a:pPr marL="457200" lvl="0" indent="-228600" algn="l" rtl="0">
              <a:lnSpc>
                <a:spcPct val="100000"/>
              </a:lnSpc>
              <a:spcBef>
                <a:spcPts val="0"/>
              </a:spcBef>
              <a:spcAft>
                <a:spcPts val="0"/>
              </a:spcAft>
              <a:buSzPts val="1400"/>
              <a:buNone/>
            </a:pPr>
            <a:r>
              <a:rPr lang="es-ES">
                <a:solidFill>
                  <a:srgbClr val="0D2A40"/>
                </a:solidFill>
                <a:latin typeface="Helvetica Neue"/>
                <a:ea typeface="Helvetica Neue"/>
                <a:cs typeface="Helvetica Neue"/>
                <a:sym typeface="Helvetica Neue"/>
              </a:rPr>
              <a:t>La red de edadismo tendrá como misión fomentar las relaciones interpersonales y de convivencia, por ejemplo promoviendo actividades sociales,, culturales, recreativas , para enriquecer los vínculos, ofrecer programas de capacitación y desarrollo profesional  para actualizar el conocimiento, fomentar la colaboración multigeneracional armando duplas de conocimiento y aprendizaje colaborativo, promover la diversidad en la contratación y promoción por medio de protocolos transparente que se valoren las habilidades, educar a los colaboradores sobre la discriminacion por edad, </a:t>
            </a:r>
            <a:endParaRPr/>
          </a:p>
        </p:txBody>
      </p:sp>
      <p:sp>
        <p:nvSpPr>
          <p:cNvPr id="501" name="Google Shape;501;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 name="Google Shape;526;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s-ES" sz="1800">
                <a:latin typeface="Quattrocento Sans"/>
                <a:ea typeface="Quattrocento Sans"/>
                <a:cs typeface="Quattrocento Sans"/>
                <a:sym typeface="Quattrocento Sans"/>
              </a:rPr>
              <a:t>Romi</a:t>
            </a:r>
            <a:endParaRPr sz="1800">
              <a:latin typeface="Quattrocento Sans"/>
              <a:ea typeface="Quattrocento Sans"/>
              <a:cs typeface="Quattrocento Sans"/>
              <a:sym typeface="Quattrocento Sans"/>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Cabe destacar el compromiso con la Agenda 2030 para el desarrollo sostenible. Hemos alineado estratégicamente nuestros programas con cuatro Objetivos de Desarrollo Sostenible (ODS) prioritarios, identificados a través de un exhaustivo análisis de materialidad. Estos ODS son:</a:t>
            </a:r>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ODS 4 - Educación de calidad</a:t>
            </a:r>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ODS 7 - Energía limpia y asequible</a:t>
            </a:r>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ODS 8 - Trabajo decente y crecimiento económico</a:t>
            </a:r>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ODS 12 - Producción y consumo responsables</a:t>
            </a:r>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Para maximizar nuestro impacto podemos ver que han colaborado con organizaciones de la sociedad civil y el sector público. Esta colaboración refuerza la contribución al ODS 17 - Alianzas para los objetivos. </a:t>
            </a:r>
            <a:endParaRPr/>
          </a:p>
          <a:p>
            <a:pPr marL="457200" marR="0" lvl="0" indent="-228600" algn="l" rtl="0">
              <a:lnSpc>
                <a:spcPct val="100000"/>
              </a:lnSpc>
              <a:spcBef>
                <a:spcPts val="0"/>
              </a:spcBef>
              <a:spcAft>
                <a:spcPts val="0"/>
              </a:spcAft>
              <a:buClr>
                <a:srgbClr val="000000"/>
              </a:buClr>
              <a:buSzPts val="1400"/>
              <a:buFont typeface="Arial"/>
              <a:buNone/>
            </a:pPr>
            <a:endParaRPr sz="1800">
              <a:latin typeface="Arial"/>
              <a:ea typeface="Arial"/>
              <a:cs typeface="Arial"/>
              <a:sym typeface="Arial"/>
            </a:endParaRPr>
          </a:p>
        </p:txBody>
      </p:sp>
      <p:sp>
        <p:nvSpPr>
          <p:cNvPr id="527" name="Google Shape;527;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s-ES" sz="1800">
                <a:latin typeface="Quattrocento Sans"/>
                <a:ea typeface="Quattrocento Sans"/>
                <a:cs typeface="Quattrocento Sans"/>
                <a:sym typeface="Quattrocento Sans"/>
              </a:rPr>
              <a:t>Romi</a:t>
            </a:r>
            <a:endParaRPr sz="1800">
              <a:latin typeface="Quattrocento Sans"/>
              <a:ea typeface="Quattrocento Sans"/>
              <a:cs typeface="Quattrocento Sans"/>
              <a:sym typeface="Quattrocento Sans"/>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Nuestra estrategia buscar llevar nuestro compromiso con la comunidad a un nivel superior, generando un impacto positivo y tangible. Nuestro objetivo es potenciar las acciones ya implementadas y establecer una conexión más profunda con la comunidad que es algo que no se venia haciendo maximizando así nuestro apoyo a las áreas donde operamos y elevando su calidad de vida.</a:t>
            </a:r>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Enfocaremos en programas de valor social y mediremos el impacto de manera cuantificable mediante resultados e indicadores concretos. Para evaluar este impacto social, hemos realizado un análisis de materialidad y encuestas en la comunidad, identificando áreas clave.</a:t>
            </a:r>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Nuestro plan de acción se centrará en:</a:t>
            </a:r>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Infancias y jóvenes en situación de vulnerabilidad social y económica.</a:t>
            </a:r>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Comunidades rurales y aborígenes.</a:t>
            </a:r>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Personas con dificultades de acceso a la energía, especialmente mujeres jefas de hogar y personas con discapacidad, alineándonos con nuestra visión de inclusión.</a:t>
            </a:r>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La estrategia se desarrolla en tres pilares fundamentales:</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cap="none">
                <a:solidFill>
                  <a:schemeClr val="dk1"/>
                </a:solidFill>
                <a:latin typeface="Calibri"/>
                <a:ea typeface="Calibri"/>
                <a:cs typeface="Calibri"/>
                <a:sym typeface="Calibri"/>
              </a:rPr>
              <a:t>Educación:</a:t>
            </a:r>
            <a:r>
              <a:rPr lang="es-ES" sz="1200" b="0" i="0" u="none" strike="noStrike" cap="none">
                <a:solidFill>
                  <a:schemeClr val="dk1"/>
                </a:solidFill>
                <a:latin typeface="Calibri"/>
                <a:ea typeface="Calibri"/>
                <a:cs typeface="Calibri"/>
                <a:sym typeface="Calibri"/>
              </a:rPr>
              <a:t> Considerada como un elemento crucial para el crecimiento y autonomía personal.</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cap="none">
                <a:solidFill>
                  <a:schemeClr val="dk1"/>
                </a:solidFill>
                <a:latin typeface="Calibri"/>
                <a:ea typeface="Calibri"/>
                <a:cs typeface="Calibri"/>
                <a:sym typeface="Calibri"/>
              </a:rPr>
              <a:t>Inclusión social y comunitaria:</a:t>
            </a:r>
            <a:r>
              <a:rPr lang="es-ES" sz="1200" b="0" i="0" u="none" strike="noStrike" cap="none">
                <a:solidFill>
                  <a:schemeClr val="dk1"/>
                </a:solidFill>
                <a:latin typeface="Calibri"/>
                <a:ea typeface="Calibri"/>
                <a:cs typeface="Calibri"/>
                <a:sym typeface="Calibri"/>
              </a:rPr>
              <a:t> Facilitando oportunidades y recursos para que las personas participen activamente en su entorno. El 100% de nuestras operaciones se involucrará en acciones con la comunidad local.</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cap="none">
                <a:solidFill>
                  <a:schemeClr val="dk1"/>
                </a:solidFill>
                <a:latin typeface="Calibri"/>
                <a:ea typeface="Calibri"/>
                <a:cs typeface="Calibri"/>
                <a:sym typeface="Calibri"/>
              </a:rPr>
              <a:t>Empleabilidad:</a:t>
            </a:r>
            <a:r>
              <a:rPr lang="es-ES" sz="1200" b="0" i="0" u="none" strike="noStrike" cap="none">
                <a:solidFill>
                  <a:schemeClr val="dk1"/>
                </a:solidFill>
                <a:latin typeface="Calibri"/>
                <a:ea typeface="Calibri"/>
                <a:cs typeface="Calibri"/>
                <a:sym typeface="Calibri"/>
              </a:rPr>
              <a:t> Impulsor del desarrollo tanto a corto plazo para las personas como a mediano y largo plazo para las comunidades.</a:t>
            </a:r>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Estableceremos vínculos institucionales con gobiernos locales y referentes clave.</a:t>
            </a:r>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Queremos resaltar la participación activa de todos los colaboradores, con un énfasis especial en el compromiso de los jefes de equipo y gerencias. Creemos firmemente que la implementación de actividades mediante voluntariados generará un impacto dual: la integración con la comunidad y el fortalecimiento de los lazos internos. Esta estrategia promoverá el networking, estrechará vínculos y permitirá que diversas áreas colaboren de manera más efectiva. En este punto es importante transmitir correctamente las acciones para que los voluntarios entiendan por qué actúan y a quién beneficiarán, conociendo el rol que cumplirán, la actividad que se llevará acabo.</a:t>
            </a: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54" name="Google Shape;554;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eb8ab9444e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g1eb8ab9444e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s-ES" sz="1800">
                <a:latin typeface="Quattrocento Sans"/>
                <a:ea typeface="Quattrocento Sans"/>
                <a:cs typeface="Quattrocento Sans"/>
                <a:sym typeface="Quattrocento Sans"/>
              </a:rPr>
              <a:t>Romi</a:t>
            </a:r>
            <a:endParaRPr sz="1800">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endParaRPr sz="1800">
              <a:latin typeface="Quattrocento Sans"/>
              <a:ea typeface="Quattrocento Sans"/>
              <a:cs typeface="Quattrocento Sans"/>
              <a:sym typeface="Quattrocento Sans"/>
            </a:endParaRPr>
          </a:p>
          <a:p>
            <a:pPr marL="457200" marR="0" lvl="0" indent="-228600" algn="l" rtl="0">
              <a:lnSpc>
                <a:spcPct val="100000"/>
              </a:lnSpc>
              <a:spcBef>
                <a:spcPts val="0"/>
              </a:spcBef>
              <a:spcAft>
                <a:spcPts val="0"/>
              </a:spcAft>
              <a:buClr>
                <a:srgbClr val="000000"/>
              </a:buClr>
              <a:buSzPts val="1400"/>
              <a:buFont typeface="Arial"/>
              <a:buNone/>
            </a:pPr>
            <a:r>
              <a:rPr lang="es-ES" sz="1800" b="1" i="0" u="none" strike="noStrike" cap="none">
                <a:solidFill>
                  <a:srgbClr val="102A52"/>
                </a:solidFill>
                <a:latin typeface="Arial"/>
                <a:ea typeface="Arial"/>
                <a:cs typeface="Arial"/>
                <a:sym typeface="Arial"/>
              </a:rPr>
              <a:t>“Programa Futuros Egresados”: </a:t>
            </a:r>
            <a:r>
              <a:rPr lang="es-ES" sz="1200" b="0" i="0" u="none" strike="noStrike" cap="none">
                <a:solidFill>
                  <a:schemeClr val="dk1"/>
                </a:solidFill>
                <a:latin typeface="Calibri"/>
                <a:ea typeface="Calibri"/>
                <a:cs typeface="Calibri"/>
                <a:sym typeface="Calibri"/>
              </a:rPr>
              <a:t>. Aumentaremos el nro de becas a otorgar con el objetivo de que completen su educación secundaria técnica y se integren exitosamente a la educación universitaria o terciaria, especialmente en carreras afines a nuestros negocios, como ingeniería. Esta vez a traves otorgandolas a traves de sorteos y extendiendo las mismas a la comunidad de Paynemil, Neuquén, donde</a:t>
            </a:r>
            <a:r>
              <a:rPr lang="es-ES" sz="1800">
                <a:latin typeface="Quattrocento Sans"/>
                <a:ea typeface="Quattrocento Sans"/>
                <a:cs typeface="Quattrocento Sans"/>
                <a:sym typeface="Quattrocento Sans"/>
              </a:rPr>
              <a:t> se encuentra uno de los asentamientos de la comunidad aborigen, al que también pertenecen algunos colaboradores o sus familiares.</a:t>
            </a:r>
            <a:endParaRPr/>
          </a:p>
          <a:p>
            <a:pPr marL="457200" marR="0" lvl="0" indent="-228600" algn="l" rtl="0">
              <a:lnSpc>
                <a:spcPct val="100000"/>
              </a:lnSpc>
              <a:spcBef>
                <a:spcPts val="0"/>
              </a:spcBef>
              <a:spcAft>
                <a:spcPts val="0"/>
              </a:spcAft>
              <a:buClr>
                <a:srgbClr val="000000"/>
              </a:buClr>
              <a:buSzPts val="1400"/>
              <a:buFont typeface="Arial"/>
              <a:buNone/>
            </a:pPr>
            <a:endParaRPr sz="1800">
              <a:latin typeface="Quattrocento Sans"/>
              <a:ea typeface="Quattrocento Sans"/>
              <a:cs typeface="Quattrocento Sans"/>
              <a:sym typeface="Quattrocento Sans"/>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La elección de la comunidad de Paynemil como punto de partida para nuestras acciones no es casualidad, sino una estrategia deliberada. Consideramos que al enfocarnos en esta comunidad, podemos aprender valiosas lecciones y establecer un modelo sólido que luego podamos replicar en otras regiones.</a:t>
            </a:r>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En primer lugar representa un microcosmos de desafíos y oportunidades que muchas otras comunidades pueden enfrentar. Desde la precariedad energética hasta las dificultades en la educación y la vulnerabilidad social, </a:t>
            </a: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La creación de la Fundación Saberes es una piedra angular en nuestra estrategia. A través de esta fundación, buscamos empoderar a líderes comunitarios para que sean agentes de cambio en temas críticos de salud. Hemos identificado cuestiones fundamentales y, mediante alianzas estratégicas, implementaremos acciones concretas, como el ciclo de capacitaciones sobre el manejo comunitario de la desnutrición aguda. Estas iniciativas no solo beneficiarán directamente a la comunidad de Paynemil, sino que también nos brindarán una plataforma para perfeccionar y ajustar nuestras estrategias.</a:t>
            </a:r>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Los resultados y aprendizajes obtenidos aquí nos servirán como un mapa para replicar y ampliar nuestras acciones en otras comunidades en el futuro.</a:t>
            </a:r>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Queremos establecer un precedente sólido en Paynemil que no solo mejore las condiciones locales sino que también inspire y guíe futuras intervenciones en otras áreas.</a:t>
            </a:r>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El proyecto de cocinas ecológicas no solo se trata de mejorar la alimentación, sino también de crear un impacto positivo en el medioambiente y la salud. Para llevar a cabo nuestro proyecto nos basaremos en un enfoque práctico y participativo, permitiendo que la comunidad no solo sea receptora, sino también co-creadora de soluciones sostenibles. </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cap="none">
                <a:solidFill>
                  <a:schemeClr val="dk1"/>
                </a:solidFill>
                <a:latin typeface="Calibri"/>
                <a:ea typeface="Calibri"/>
                <a:cs typeface="Calibri"/>
                <a:sym typeface="Calibri"/>
              </a:rPr>
              <a:t>Construcción de Cocina Ecológica Solar Parabólica:</a:t>
            </a: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cap="none">
                <a:solidFill>
                  <a:schemeClr val="dk1"/>
                </a:solidFill>
                <a:latin typeface="Calibri"/>
                <a:ea typeface="Calibri"/>
                <a:cs typeface="Calibri"/>
                <a:sym typeface="Calibri"/>
              </a:rPr>
              <a:t>Utilizar un paraguas como estructura:</a:t>
            </a:r>
            <a:endParaRPr sz="1200" b="0" i="0" u="none" strike="noStrike" cap="none">
              <a:solidFill>
                <a:schemeClr val="dk1"/>
              </a:solidFill>
              <a:latin typeface="Calibri"/>
              <a:ea typeface="Calibri"/>
              <a:cs typeface="Calibri"/>
              <a:sym typeface="Calibri"/>
            </a:endParaRPr>
          </a:p>
          <a:p>
            <a:pPr marL="914400" lvl="1" indent="-228600" algn="l" rtl="0">
              <a:lnSpc>
                <a:spcPct val="100000"/>
              </a:lnSpc>
              <a:spcBef>
                <a:spcPts val="0"/>
              </a:spcBef>
              <a:spcAft>
                <a:spcPts val="0"/>
              </a:spcAft>
              <a:buSzPts val="1400"/>
              <a:buNone/>
            </a:pPr>
            <a:r>
              <a:rPr lang="es-ES" sz="1200" b="0" i="0" u="none" strike="noStrike" cap="none">
                <a:solidFill>
                  <a:schemeClr val="dk1"/>
                </a:solidFill>
                <a:latin typeface="Calibri"/>
                <a:ea typeface="Calibri"/>
                <a:cs typeface="Calibri"/>
                <a:sym typeface="Calibri"/>
              </a:rPr>
              <a:t>Busquemos paraguas usados y resistentes que puedan actuar como la base estructural de nuestras cocinas solares. Esto proporcionará un soporte ligero y fácilmente adaptable.</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cap="none">
                <a:solidFill>
                  <a:schemeClr val="dk1"/>
                </a:solidFill>
                <a:latin typeface="Calibri"/>
                <a:ea typeface="Calibri"/>
                <a:cs typeface="Calibri"/>
                <a:sym typeface="Calibri"/>
              </a:rPr>
              <a:t>Forrar el interior con papel de aluminio:</a:t>
            </a:r>
            <a:endParaRPr sz="1200" b="0" i="0" u="none" strike="noStrike" cap="none">
              <a:solidFill>
                <a:schemeClr val="dk1"/>
              </a:solidFill>
              <a:latin typeface="Calibri"/>
              <a:ea typeface="Calibri"/>
              <a:cs typeface="Calibri"/>
              <a:sym typeface="Calibri"/>
            </a:endParaRPr>
          </a:p>
          <a:p>
            <a:pPr marL="914400" lvl="1" indent="-228600" algn="l" rtl="0">
              <a:lnSpc>
                <a:spcPct val="100000"/>
              </a:lnSpc>
              <a:spcBef>
                <a:spcPts val="0"/>
              </a:spcBef>
              <a:spcAft>
                <a:spcPts val="0"/>
              </a:spcAft>
              <a:buSzPts val="1400"/>
              <a:buNone/>
            </a:pPr>
            <a:r>
              <a:rPr lang="es-ES" sz="1200" b="0" i="0" u="none" strike="noStrike" cap="none">
                <a:solidFill>
                  <a:schemeClr val="dk1"/>
                </a:solidFill>
                <a:latin typeface="Calibri"/>
                <a:ea typeface="Calibri"/>
                <a:cs typeface="Calibri"/>
                <a:sym typeface="Calibri"/>
              </a:rPr>
              <a:t>Cubramos el interior del paraguas con papel de aluminio. Esto ayudará a reflejar y concentrar la luz solar en un punto focal, maximizando la eficiencia del calentamiento.</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cap="none">
                <a:solidFill>
                  <a:schemeClr val="dk1"/>
                </a:solidFill>
                <a:latin typeface="Calibri"/>
                <a:ea typeface="Calibri"/>
                <a:cs typeface="Calibri"/>
                <a:sym typeface="Calibri"/>
              </a:rPr>
              <a:t>Buscar un punto focal y señalarlo:</a:t>
            </a:r>
            <a:endParaRPr sz="1200" b="0" i="0" u="none" strike="noStrike" cap="none">
              <a:solidFill>
                <a:schemeClr val="dk1"/>
              </a:solidFill>
              <a:latin typeface="Calibri"/>
              <a:ea typeface="Calibri"/>
              <a:cs typeface="Calibri"/>
              <a:sym typeface="Calibri"/>
            </a:endParaRPr>
          </a:p>
          <a:p>
            <a:pPr marL="914400" lvl="1" indent="-228600" algn="l" rtl="0">
              <a:lnSpc>
                <a:spcPct val="100000"/>
              </a:lnSpc>
              <a:spcBef>
                <a:spcPts val="0"/>
              </a:spcBef>
              <a:spcAft>
                <a:spcPts val="0"/>
              </a:spcAft>
              <a:buSzPts val="1400"/>
              <a:buNone/>
            </a:pPr>
            <a:r>
              <a:rPr lang="es-ES" sz="1200" b="0" i="0" u="none" strike="noStrike" cap="none">
                <a:solidFill>
                  <a:schemeClr val="dk1"/>
                </a:solidFill>
                <a:latin typeface="Calibri"/>
                <a:ea typeface="Calibri"/>
                <a:cs typeface="Calibri"/>
                <a:sym typeface="Calibri"/>
              </a:rPr>
              <a:t>Enfrentemos el paraguas hacia el sol y busquemos el punto donde los rayos solares se concentran con mayor intensidad. Marquemos este punto focal para garantizar un calentamiento óptimo.</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cap="none">
                <a:solidFill>
                  <a:schemeClr val="dk1"/>
                </a:solidFill>
                <a:latin typeface="Calibri"/>
                <a:ea typeface="Calibri"/>
                <a:cs typeface="Calibri"/>
                <a:sym typeface="Calibri"/>
              </a:rPr>
              <a:t>Fijar el paraguas en el suelo:</a:t>
            </a:r>
            <a:endParaRPr sz="1200" b="0" i="0" u="none" strike="noStrike" cap="none">
              <a:solidFill>
                <a:schemeClr val="dk1"/>
              </a:solidFill>
              <a:latin typeface="Calibri"/>
              <a:ea typeface="Calibri"/>
              <a:cs typeface="Calibri"/>
              <a:sym typeface="Calibri"/>
            </a:endParaRPr>
          </a:p>
          <a:p>
            <a:pPr marL="914400" lvl="1" indent="-228600" algn="l" rtl="0">
              <a:lnSpc>
                <a:spcPct val="100000"/>
              </a:lnSpc>
              <a:spcBef>
                <a:spcPts val="0"/>
              </a:spcBef>
              <a:spcAft>
                <a:spcPts val="0"/>
              </a:spcAft>
              <a:buSzPts val="1400"/>
              <a:buNone/>
            </a:pPr>
            <a:r>
              <a:rPr lang="es-ES" sz="1200" b="0" i="0" u="none" strike="noStrike" cap="none">
                <a:solidFill>
                  <a:schemeClr val="dk1"/>
                </a:solidFill>
                <a:latin typeface="Calibri"/>
                <a:ea typeface="Calibri"/>
                <a:cs typeface="Calibri"/>
                <a:sym typeface="Calibri"/>
              </a:rPr>
              <a:t>Para asegurar el paraguas y mantenerlo orientado hacia el sol, fijémoslo en un punto del suelo. Esta sujeción puede ser puntual y no permanente, permitiendo que la cocina ecológica sea plegable y fácil de trasladar según las necesidades de la comunidad.</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cap="none">
                <a:solidFill>
                  <a:schemeClr val="dk1"/>
                </a:solidFill>
                <a:latin typeface="Calibri"/>
                <a:ea typeface="Calibri"/>
                <a:cs typeface="Calibri"/>
                <a:sym typeface="Calibri"/>
              </a:rPr>
              <a:t>Apoyar el paraguas en un trípode:</a:t>
            </a:r>
            <a:endParaRPr sz="1200" b="0" i="0" u="none" strike="noStrike" cap="none">
              <a:solidFill>
                <a:schemeClr val="dk1"/>
              </a:solidFill>
              <a:latin typeface="Calibri"/>
              <a:ea typeface="Calibri"/>
              <a:cs typeface="Calibri"/>
              <a:sym typeface="Calibri"/>
            </a:endParaRPr>
          </a:p>
          <a:p>
            <a:pPr marL="914400" lvl="1" indent="-228600" algn="l" rtl="0">
              <a:lnSpc>
                <a:spcPct val="100000"/>
              </a:lnSpc>
              <a:spcBef>
                <a:spcPts val="0"/>
              </a:spcBef>
              <a:spcAft>
                <a:spcPts val="0"/>
              </a:spcAft>
              <a:buSzPts val="1400"/>
              <a:buNone/>
            </a:pPr>
            <a:r>
              <a:rPr lang="es-ES" sz="1200" b="0" i="0" u="none" strike="noStrike" cap="none">
                <a:solidFill>
                  <a:schemeClr val="dk1"/>
                </a:solidFill>
                <a:latin typeface="Calibri"/>
                <a:ea typeface="Calibri"/>
                <a:cs typeface="Calibri"/>
                <a:sym typeface="Calibri"/>
              </a:rPr>
              <a:t>Para mayor estabilidad al cocinar, coloquemos el paraguas sobre un trípode. Esto asegurará que la olla o recipiente se mantenga sujeta de manera segura, facilitando el proceso de cocción.</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cap="none">
                <a:solidFill>
                  <a:srgbClr val="FF0000"/>
                </a:solidFill>
                <a:latin typeface="Calibri"/>
                <a:ea typeface="Calibri"/>
                <a:cs typeface="Calibri"/>
                <a:sym typeface="Calibri"/>
              </a:rPr>
              <a:t>Esta metodología simple y asequible aprovecha la energía solar de manera eficiente, proporcionando una alternativa sostenible al uso de leña. Además, al involucrar a los habitantes de Paynemil en la construcción de estas cocinas ecológicas, fomentamos la participación comunitaria y la apropiación de la tecnología.</a:t>
            </a:r>
            <a:endParaRPr b="1">
              <a:solidFill>
                <a:srgbClr val="FF0000"/>
              </a:solidFill>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La campaña “Infancias felices". En esta iniciativa, nos enfocamos en el Día del Niño y la temporada navideña.</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cap="none">
                <a:solidFill>
                  <a:schemeClr val="dk1"/>
                </a:solidFill>
                <a:latin typeface="Calibri"/>
                <a:ea typeface="Calibri"/>
                <a:cs typeface="Calibri"/>
                <a:sym typeface="Calibri"/>
              </a:rPr>
              <a:t>Acciones Principales:</a:t>
            </a: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cap="none">
                <a:solidFill>
                  <a:schemeClr val="dk1"/>
                </a:solidFill>
                <a:latin typeface="Calibri"/>
                <a:ea typeface="Calibri"/>
                <a:cs typeface="Calibri"/>
                <a:sym typeface="Calibri"/>
              </a:rPr>
              <a:t>Recolección de Juguetes:</a:t>
            </a:r>
            <a:r>
              <a:rPr lang="es-ES" sz="1200" b="0" i="0" u="none" strike="noStrike" cap="none">
                <a:solidFill>
                  <a:schemeClr val="dk1"/>
                </a:solidFill>
                <a:latin typeface="Calibri"/>
                <a:ea typeface="Calibri"/>
                <a:cs typeface="Calibri"/>
                <a:sym typeface="Calibri"/>
              </a:rPr>
              <a:t> invitamos a todos nuestros colaboradores a donar juguetes en buen estado. </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cap="none">
                <a:solidFill>
                  <a:schemeClr val="dk1"/>
                </a:solidFill>
                <a:latin typeface="Calibri"/>
                <a:ea typeface="Calibri"/>
                <a:cs typeface="Calibri"/>
                <a:sym typeface="Calibri"/>
              </a:rPr>
              <a:t>Duplicación por Parte de la Empresa: </a:t>
            </a:r>
            <a:r>
              <a:rPr lang="es-ES" sz="1200" b="0" i="0" u="none" strike="noStrike" cap="none">
                <a:solidFill>
                  <a:schemeClr val="dk1"/>
                </a:solidFill>
                <a:latin typeface="Calibri"/>
                <a:ea typeface="Calibri"/>
                <a:cs typeface="Calibri"/>
                <a:sym typeface="Calibri"/>
              </a:rPr>
              <a:t>Por cada juguete donado la empresa se compromete a duplicar la cantidad recaudada. </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cap="none">
                <a:solidFill>
                  <a:schemeClr val="dk1"/>
                </a:solidFill>
                <a:latin typeface="Calibri"/>
                <a:ea typeface="Calibri"/>
                <a:cs typeface="Calibri"/>
                <a:sym typeface="Calibri"/>
              </a:rPr>
              <a:t>Decorado de Cajas Navideñas: </a:t>
            </a:r>
            <a:r>
              <a:rPr lang="es-ES" sz="1200" b="0" i="0" u="none" strike="noStrike" cap="none">
                <a:solidFill>
                  <a:schemeClr val="dk1"/>
                </a:solidFill>
                <a:latin typeface="Calibri"/>
                <a:ea typeface="Calibri"/>
                <a:cs typeface="Calibri"/>
                <a:sym typeface="Calibri"/>
              </a:rPr>
              <a:t>organizar sesiones de decorado de cajas navideñas. Estas cajas especiales contendrán los juguetes donados, agregando un toque personal y lleno de cariño a cada regalo.</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cap="none">
                <a:solidFill>
                  <a:schemeClr val="dk1"/>
                </a:solidFill>
                <a:latin typeface="Calibri"/>
                <a:ea typeface="Calibri"/>
                <a:cs typeface="Calibri"/>
                <a:sym typeface="Calibri"/>
              </a:rPr>
              <a:t>Resultados Esperados:</a:t>
            </a:r>
            <a:r>
              <a:rPr lang="es-ES" sz="1200" b="0" i="0" u="none" strike="noStrike" cap="none">
                <a:solidFill>
                  <a:schemeClr val="dk1"/>
                </a:solidFill>
                <a:latin typeface="Calibri"/>
                <a:ea typeface="Calibri"/>
                <a:cs typeface="Calibri"/>
                <a:sym typeface="Calibri"/>
              </a:rPr>
              <a:t> fortalecer la conexión y el sentido de comunidad entre nuestros colaboradores. La duplicación de donaciones asegura que cada esfuerzo individual se traduzca en un doble impacto positivo.</a:t>
            </a:r>
            <a:endParaRPr/>
          </a:p>
          <a:p>
            <a:pPr marL="457200" marR="0" lvl="0" indent="-228600" algn="l" rtl="0">
              <a:lnSpc>
                <a:spcPct val="100000"/>
              </a:lnSpc>
              <a:spcBef>
                <a:spcPts val="0"/>
              </a:spcBef>
              <a:spcAft>
                <a:spcPts val="0"/>
              </a:spcAft>
              <a:buClr>
                <a:srgbClr val="000000"/>
              </a:buClr>
              <a:buSzPts val="1400"/>
              <a:buFont typeface="Arial"/>
              <a:buNone/>
            </a:pPr>
            <a:endParaRPr sz="1200" b="1"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cap="none">
                <a:solidFill>
                  <a:schemeClr val="dk1"/>
                </a:solidFill>
                <a:latin typeface="Calibri"/>
                <a:ea typeface="Calibri"/>
                <a:cs typeface="Calibri"/>
                <a:sym typeface="Calibri"/>
              </a:rPr>
              <a:t>Campaña Solidaria "</a:t>
            </a:r>
            <a:r>
              <a:rPr lang="es-ES" sz="1200">
                <a:solidFill>
                  <a:schemeClr val="dk1"/>
                </a:solidFill>
              </a:rPr>
              <a:t>Uniendo Esfuerzos para un Mundo más Cálido"</a:t>
            </a:r>
            <a:r>
              <a:rPr lang="es-ES" sz="1200" b="0" i="1" u="none" strike="noStrike" cap="none">
                <a:solidFill>
                  <a:schemeClr val="dk1"/>
                </a:solidFill>
                <a:latin typeface="Calibri"/>
                <a:ea typeface="Calibri"/>
                <a:cs typeface="Calibri"/>
                <a:sym typeface="Calibri"/>
              </a:rPr>
              <a:t>“</a:t>
            </a:r>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 Enfocándonos en las necesidades de la comunidad, nos dedicamos a tejer cuadrados de colores que se convertirán en mantas para aquellos que enfrentan el frío invernal.</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cap="none">
                <a:solidFill>
                  <a:schemeClr val="dk1"/>
                </a:solidFill>
                <a:latin typeface="Calibri"/>
                <a:ea typeface="Calibri"/>
                <a:cs typeface="Calibri"/>
                <a:sym typeface="Calibri"/>
              </a:rPr>
              <a:t>Acciones Principales:</a:t>
            </a:r>
            <a:endParaRPr sz="1200" b="0" i="0" u="none" strike="noStrike" cap="none">
              <a:solidFill>
                <a:schemeClr val="dk1"/>
              </a:solidFill>
              <a:latin typeface="Calibri"/>
              <a:ea typeface="Calibri"/>
              <a:cs typeface="Calibri"/>
              <a:sym typeface="Calibri"/>
            </a:endParaRPr>
          </a:p>
          <a:p>
            <a:pPr marL="914400" lvl="1" indent="-228600" algn="l" rtl="0">
              <a:lnSpc>
                <a:spcPct val="100000"/>
              </a:lnSpc>
              <a:spcBef>
                <a:spcPts val="0"/>
              </a:spcBef>
              <a:spcAft>
                <a:spcPts val="0"/>
              </a:spcAft>
              <a:buSzPts val="1400"/>
              <a:buNone/>
            </a:pPr>
            <a:r>
              <a:rPr lang="es-ES" sz="1200" b="0" i="0" u="none" strike="noStrike" cap="none">
                <a:solidFill>
                  <a:schemeClr val="dk1"/>
                </a:solidFill>
                <a:latin typeface="Calibri"/>
                <a:ea typeface="Calibri"/>
                <a:cs typeface="Calibri"/>
                <a:sym typeface="Calibri"/>
              </a:rPr>
              <a:t>Iniciaremos la campaña proponiendo a nuestros colaboradores tejer cuadrados de colores. Estos cuadrados no solo representan la diversidad de nuestra empresa, sino que también serán la base para las mantas.</a:t>
            </a:r>
            <a:endParaRPr/>
          </a:p>
          <a:p>
            <a:pPr marL="914400" lvl="1" indent="-228600" algn="l" rtl="0">
              <a:lnSpc>
                <a:spcPct val="100000"/>
              </a:lnSpc>
              <a:spcBef>
                <a:spcPts val="0"/>
              </a:spcBef>
              <a:spcAft>
                <a:spcPts val="0"/>
              </a:spcAft>
              <a:buSzPts val="1400"/>
              <a:buNone/>
            </a:pPr>
            <a:r>
              <a:rPr lang="es-ES" sz="1200" b="0" i="0" u="none" strike="noStrike" cap="none">
                <a:solidFill>
                  <a:schemeClr val="dk1"/>
                </a:solidFill>
                <a:latin typeface="Calibri"/>
                <a:ea typeface="Calibri"/>
                <a:cs typeface="Calibri"/>
                <a:sym typeface="Calibri"/>
              </a:rPr>
              <a:t>Organizaremos sesiones de unión de cuadrados, donde colaboradores participarán juntos para crear mantas acogedoras. Este proceso no solo construirá mantas físicas, sino también lazos comunitarios más fuertes.</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cap="none">
                <a:solidFill>
                  <a:schemeClr val="dk1"/>
                </a:solidFill>
                <a:latin typeface="Calibri"/>
                <a:ea typeface="Calibri"/>
                <a:cs typeface="Calibri"/>
                <a:sym typeface="Calibri"/>
              </a:rPr>
              <a:t>Donación de Mantas:</a:t>
            </a:r>
            <a:endParaRPr sz="1200" b="0" i="0" u="none" strike="noStrike" cap="none">
              <a:solidFill>
                <a:schemeClr val="dk1"/>
              </a:solidFill>
              <a:latin typeface="Calibri"/>
              <a:ea typeface="Calibri"/>
              <a:cs typeface="Calibri"/>
              <a:sym typeface="Calibri"/>
            </a:endParaRPr>
          </a:p>
          <a:p>
            <a:pPr marL="914400" lvl="1" indent="-228600" algn="l" rtl="0">
              <a:lnSpc>
                <a:spcPct val="100000"/>
              </a:lnSpc>
              <a:spcBef>
                <a:spcPts val="0"/>
              </a:spcBef>
              <a:spcAft>
                <a:spcPts val="0"/>
              </a:spcAft>
              <a:buSzPts val="1400"/>
              <a:buNone/>
            </a:pPr>
            <a:r>
              <a:rPr lang="es-ES" sz="1200" b="0" i="0" u="none" strike="noStrike" cap="none">
                <a:solidFill>
                  <a:schemeClr val="dk1"/>
                </a:solidFill>
                <a:latin typeface="Calibri"/>
                <a:ea typeface="Calibri"/>
                <a:cs typeface="Calibri"/>
                <a:sym typeface="Calibri"/>
              </a:rPr>
              <a:t>Una vez completadas, las mantas se donarán a comunidades y organizaciones locales que enfrentan los desafíos del invierno. </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cap="none">
                <a:solidFill>
                  <a:schemeClr val="dk1"/>
                </a:solidFill>
                <a:latin typeface="Calibri"/>
                <a:ea typeface="Calibri"/>
                <a:cs typeface="Calibri"/>
                <a:sym typeface="Calibri"/>
              </a:rPr>
              <a:t>Resultados Esperados: </a:t>
            </a:r>
            <a:r>
              <a:rPr lang="es-ES" sz="1200" b="0" i="0" u="none" strike="noStrike" cap="none">
                <a:solidFill>
                  <a:schemeClr val="dk1"/>
                </a:solidFill>
                <a:latin typeface="Calibri"/>
                <a:ea typeface="Calibri"/>
                <a:cs typeface="Calibri"/>
                <a:sym typeface="Calibri"/>
              </a:rPr>
              <a:t>busca aliviar las dificultades del invierno y crear un impacto tangible en la calidad de vida de quienes reciben las mantas. Además, la participación activa de nuestros colaboradores fortalecerá el sentido de comunidad y empatía en nuestra empresa.</a:t>
            </a:r>
            <a:endParaRPr/>
          </a:p>
          <a:p>
            <a:pPr marL="457200" marR="0" lvl="0" indent="-22860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Calibri"/>
                <a:ea typeface="Calibri"/>
                <a:cs typeface="Calibri"/>
                <a:sym typeface="Calibri"/>
              </a:rPr>
              <a:t>Ambas campañas, reflejan nuestro compromiso constante con la responsabilidad social y la creación de un impacto positivo en las comunidades que tocamos."</a:t>
            </a:r>
            <a:endParaRPr/>
          </a:p>
          <a:p>
            <a:pPr marL="457200" marR="0" lvl="0" indent="-228600" algn="l" rtl="0">
              <a:lnSpc>
                <a:spcPct val="100000"/>
              </a:lnSpc>
              <a:spcBef>
                <a:spcPts val="0"/>
              </a:spcBef>
              <a:spcAft>
                <a:spcPts val="0"/>
              </a:spcAft>
              <a:buClr>
                <a:srgbClr val="000000"/>
              </a:buClr>
              <a:buSzPts val="1400"/>
              <a:buFont typeface="Arial"/>
              <a:buNone/>
            </a:pPr>
            <a:endParaRPr sz="1800">
              <a:latin typeface="Quattrocento Sans"/>
              <a:ea typeface="Quattrocento Sans"/>
              <a:cs typeface="Quattrocento Sans"/>
              <a:sym typeface="Quattrocento Sans"/>
            </a:endParaRPr>
          </a:p>
          <a:p>
            <a:pPr marL="457200" lvl="0" indent="-228600" algn="l" rtl="0">
              <a:lnSpc>
                <a:spcPct val="100000"/>
              </a:lnSpc>
              <a:spcBef>
                <a:spcPts val="0"/>
              </a:spcBef>
              <a:spcAft>
                <a:spcPts val="0"/>
              </a:spcAft>
              <a:buClr>
                <a:schemeClr val="dk1"/>
              </a:buClr>
              <a:buSzPts val="1100"/>
              <a:buFont typeface="Arial"/>
              <a:buNone/>
            </a:pPr>
            <a:endParaRPr sz="1800">
              <a:latin typeface="Quattrocento Sans"/>
              <a:ea typeface="Quattrocento Sans"/>
              <a:cs typeface="Quattrocento Sans"/>
              <a:sym typeface="Quattrocento Sans"/>
            </a:endParaRPr>
          </a:p>
          <a:p>
            <a:pPr marL="457200" marR="0" lvl="0" indent="-228600" algn="l" rtl="0">
              <a:lnSpc>
                <a:spcPct val="100000"/>
              </a:lnSpc>
              <a:spcBef>
                <a:spcPts val="0"/>
              </a:spcBef>
              <a:spcAft>
                <a:spcPts val="0"/>
              </a:spcAft>
              <a:buClr>
                <a:schemeClr val="dk1"/>
              </a:buClr>
              <a:buSzPts val="1100"/>
              <a:buFont typeface="Arial"/>
              <a:buNone/>
            </a:pPr>
            <a:r>
              <a:rPr lang="es-ES" sz="1200" b="0" i="1" u="none" strike="noStrike" cap="none">
                <a:solidFill>
                  <a:schemeClr val="dk1"/>
                </a:solidFill>
                <a:latin typeface="Calibri"/>
                <a:ea typeface="Calibri"/>
                <a:cs typeface="Calibri"/>
                <a:sym typeface="Calibri"/>
              </a:rPr>
              <a:t>Tres Mandamientos y Rigou Consultores, "Empresas y Objetivos de Desarrollo Sostenible, una agenda compartida", septiembre 2018</a:t>
            </a:r>
            <a:r>
              <a:rPr lang="es-ES" sz="1800"/>
              <a:t> </a:t>
            </a:r>
            <a:br>
              <a:rPr lang="es-ES" sz="1800"/>
            </a:br>
            <a:r>
              <a:rPr lang="es-ES" sz="1800" i="1"/>
              <a:t>La colaboración entre los entes públicos y privados, reconoce a </a:t>
            </a:r>
            <a:r>
              <a:rPr lang="es-ES" sz="1800" b="1" i="1"/>
              <a:t>las empresas como actor fundamental</a:t>
            </a:r>
            <a:br>
              <a:rPr lang="es-ES" sz="1800" b="1" i="1"/>
            </a:br>
            <a:r>
              <a:rPr lang="es-ES" sz="1800" i="1"/>
              <a:t>en el alcance de los Objetivos de Desarrollo Sostenible (ODS) impulsado por las Naciones Unidas en 2015. </a:t>
            </a:r>
            <a:br>
              <a:rPr lang="es-ES" sz="1800"/>
            </a:br>
            <a:endParaRPr sz="1800"/>
          </a:p>
          <a:p>
            <a:pPr marL="457200" lvl="0" indent="-228600" algn="l" rtl="0">
              <a:lnSpc>
                <a:spcPct val="100000"/>
              </a:lnSpc>
              <a:spcBef>
                <a:spcPts val="0"/>
              </a:spcBef>
              <a:spcAft>
                <a:spcPts val="0"/>
              </a:spcAft>
              <a:buClr>
                <a:schemeClr val="dk1"/>
              </a:buClr>
              <a:buSzPts val="1100"/>
              <a:buFont typeface="Arial"/>
              <a:buNone/>
            </a:pPr>
            <a:endParaRPr sz="1800">
              <a:latin typeface="Quattrocento Sans"/>
              <a:ea typeface="Quattrocento Sans"/>
              <a:cs typeface="Quattrocento Sans"/>
              <a:sym typeface="Quattrocento Sans"/>
            </a:endParaRPr>
          </a:p>
          <a:p>
            <a:pPr marL="457200" marR="0" lvl="0" indent="-228600" algn="l" rtl="0">
              <a:lnSpc>
                <a:spcPct val="100000"/>
              </a:lnSpc>
              <a:spcBef>
                <a:spcPts val="0"/>
              </a:spcBef>
              <a:spcAft>
                <a:spcPts val="0"/>
              </a:spcAft>
              <a:buClr>
                <a:srgbClr val="000000"/>
              </a:buClr>
              <a:buSzPts val="1400"/>
              <a:buFont typeface="Arial"/>
              <a:buNone/>
            </a:pPr>
            <a:endParaRPr sz="1800">
              <a:latin typeface="Quattrocento Sans"/>
              <a:ea typeface="Quattrocento Sans"/>
              <a:cs typeface="Quattrocento Sans"/>
              <a:sym typeface="Quattrocento Sans"/>
            </a:endParaRPr>
          </a:p>
        </p:txBody>
      </p:sp>
      <p:sp>
        <p:nvSpPr>
          <p:cNvPr id="579" name="Google Shape;579;g1eb8ab9444e_3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maru</a:t>
            </a:r>
            <a:endParaRPr/>
          </a:p>
          <a:p>
            <a:pPr marL="0" lvl="0" indent="0" algn="l" rtl="0">
              <a:lnSpc>
                <a:spcPct val="115000"/>
              </a:lnSpc>
              <a:spcBef>
                <a:spcPts val="1200"/>
              </a:spcBef>
              <a:spcAft>
                <a:spcPts val="0"/>
              </a:spcAft>
              <a:buClr>
                <a:schemeClr val="dk1"/>
              </a:buClr>
              <a:buSzPts val="1100"/>
              <a:buFont typeface="Arial"/>
              <a:buNone/>
            </a:pPr>
            <a:r>
              <a:rPr lang="es-ES" sz="1100">
                <a:latin typeface="Arial"/>
                <a:ea typeface="Arial"/>
                <a:cs typeface="Arial"/>
                <a:sym typeface="Arial"/>
              </a:rPr>
              <a:t>Llegando al eje de INNOVACIÓN, destacamos que el objetivo tiene que ver con </a:t>
            </a:r>
            <a:r>
              <a:rPr lang="es-ES" sz="1100" b="1">
                <a:latin typeface="Arial"/>
                <a:ea typeface="Arial"/>
                <a:cs typeface="Arial"/>
                <a:sym typeface="Arial"/>
              </a:rPr>
              <a:t>desarrollar e implementar mejoras que permitan soluciones y modelos de negocio diferenciales</a:t>
            </a:r>
            <a:r>
              <a:rPr lang="es-ES" sz="1100">
                <a:latin typeface="Arial"/>
                <a:ea typeface="Arial"/>
                <a:cs typeface="Arial"/>
                <a:sym typeface="Arial"/>
              </a:rPr>
              <a:t> y responde a los </a:t>
            </a:r>
            <a:r>
              <a:rPr lang="es-ES" sz="1100" b="1">
                <a:latin typeface="Arial"/>
                <a:ea typeface="Arial"/>
                <a:cs typeface="Arial"/>
                <a:sym typeface="Arial"/>
              </a:rPr>
              <a:t>ODS 8</a:t>
            </a:r>
            <a:r>
              <a:rPr lang="es-ES" sz="1100">
                <a:latin typeface="Arial"/>
                <a:ea typeface="Arial"/>
                <a:cs typeface="Arial"/>
                <a:sym typeface="Arial"/>
              </a:rPr>
              <a:t> (trabajo decente y crecimiento económico) y </a:t>
            </a:r>
            <a:r>
              <a:rPr lang="es-ES" sz="1100" b="1">
                <a:latin typeface="Arial"/>
                <a:ea typeface="Arial"/>
                <a:cs typeface="Arial"/>
                <a:sym typeface="Arial"/>
              </a:rPr>
              <a:t>el ODS 9</a:t>
            </a:r>
            <a:r>
              <a:rPr lang="es-ES" sz="1100">
                <a:latin typeface="Arial"/>
                <a:ea typeface="Arial"/>
                <a:cs typeface="Arial"/>
                <a:sym typeface="Arial"/>
              </a:rPr>
              <a:t> (Industria, innovación e infraestructura).</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s-ES" sz="1100" b="1">
                <a:latin typeface="Arial"/>
                <a:ea typeface="Arial"/>
                <a:cs typeface="Arial"/>
                <a:sym typeface="Arial"/>
              </a:rPr>
              <a:t>¿Qué hicimos en materia de Innovación?</a:t>
            </a:r>
            <a:endParaRPr sz="11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s-ES" sz="1100">
                <a:latin typeface="Arial"/>
                <a:ea typeface="Arial"/>
                <a:cs typeface="Arial"/>
                <a:sym typeface="Arial"/>
              </a:rPr>
              <a:t>En estos últimos años desarrollamos algunas iniciativas en la materia que tenían como ser:</a:t>
            </a:r>
            <a:endParaRPr sz="1100" b="1">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s-ES" sz="1100">
                <a:latin typeface="Arial"/>
                <a:ea typeface="Arial"/>
                <a:cs typeface="Arial"/>
                <a:sym typeface="Arial"/>
              </a:rPr>
              <a:t>La puesta en marcha de una</a:t>
            </a:r>
            <a:r>
              <a:rPr lang="es-ES" sz="1100" b="1">
                <a:latin typeface="Arial"/>
                <a:ea typeface="Arial"/>
                <a:cs typeface="Arial"/>
                <a:sym typeface="Arial"/>
              </a:rPr>
              <a:t> plataforma de BI </a:t>
            </a:r>
            <a:r>
              <a:rPr lang="es-ES" sz="1100">
                <a:latin typeface="Arial"/>
                <a:ea typeface="Arial"/>
                <a:cs typeface="Arial"/>
                <a:sym typeface="Arial"/>
              </a:rPr>
              <a:t>que </a:t>
            </a:r>
            <a:r>
              <a:rPr lang="es-ES" sz="1100" b="1">
                <a:latin typeface="Arial"/>
                <a:ea typeface="Arial"/>
                <a:cs typeface="Arial"/>
                <a:sym typeface="Arial"/>
              </a:rPr>
              <a:t>nos permite transformar y analizar datos e información para la toma de decisiones eficientes.</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s-ES" sz="1100">
                <a:latin typeface="Arial"/>
                <a:ea typeface="Arial"/>
                <a:cs typeface="Arial"/>
                <a:sym typeface="Arial"/>
              </a:rPr>
              <a:t>El desarrollo de un </a:t>
            </a:r>
            <a:r>
              <a:rPr lang="es-ES" sz="1100" b="1">
                <a:latin typeface="Arial"/>
                <a:ea typeface="Arial"/>
                <a:cs typeface="Arial"/>
                <a:sym typeface="Arial"/>
              </a:rPr>
              <a:t>plan de</a:t>
            </a:r>
            <a:r>
              <a:rPr lang="es-ES" sz="1100">
                <a:latin typeface="Arial"/>
                <a:ea typeface="Arial"/>
                <a:cs typeface="Arial"/>
                <a:sym typeface="Arial"/>
              </a:rPr>
              <a:t> </a:t>
            </a:r>
            <a:r>
              <a:rPr lang="es-ES" sz="1100" b="1">
                <a:latin typeface="Arial"/>
                <a:ea typeface="Arial"/>
                <a:cs typeface="Arial"/>
                <a:sym typeface="Arial"/>
              </a:rPr>
              <a:t>automatización de procesos</a:t>
            </a:r>
            <a:r>
              <a:rPr lang="es-ES" sz="1100">
                <a:latin typeface="Arial"/>
                <a:ea typeface="Arial"/>
                <a:cs typeface="Arial"/>
                <a:sym typeface="Arial"/>
              </a:rPr>
              <a:t>, identificando todo lo que se realizaban en forma manual e ideando soluciones automatizadas que generen eficiencia.</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s-ES" sz="1100" b="1">
                <a:latin typeface="Arial"/>
                <a:ea typeface="Arial"/>
                <a:cs typeface="Arial"/>
                <a:sym typeface="Arial"/>
              </a:rPr>
              <a:t>La utilización de telemetría </a:t>
            </a:r>
            <a:r>
              <a:rPr lang="es-ES" sz="1100">
                <a:latin typeface="Arial"/>
                <a:ea typeface="Arial"/>
                <a:cs typeface="Arial"/>
                <a:sym typeface="Arial"/>
              </a:rPr>
              <a:t>para la dosificación de productos químicos en campo.  Para esto se utiliza una tecnología satelital innovadora para minimizar los costos asociados a la dosificación química, como cuadrillas de recorredores, mantenimiento, gastos de logística y riesgos. </a:t>
            </a:r>
            <a:r>
              <a:rPr lang="es-ES" sz="1100" i="1">
                <a:latin typeface="Arial"/>
                <a:ea typeface="Arial"/>
                <a:cs typeface="Arial"/>
                <a:sym typeface="Arial"/>
              </a:rPr>
              <a:t>Cada pozo cuenta con un sensor de nivel y este transmite por satélite el nivel del líquido. Eso se ve por pantalla y detecta alertas sin tener que estar continuamente recorriendo cada pozo.</a:t>
            </a:r>
            <a:endParaRPr sz="1100" i="1">
              <a:latin typeface="Arial"/>
              <a:ea typeface="Arial"/>
              <a:cs typeface="Arial"/>
              <a:sym typeface="Arial"/>
            </a:endParaRPr>
          </a:p>
          <a:p>
            <a:pPr marL="0" lvl="0" indent="0" algn="l" rtl="0">
              <a:lnSpc>
                <a:spcPct val="100000"/>
              </a:lnSpc>
              <a:spcBef>
                <a:spcPts val="1200"/>
              </a:spcBef>
              <a:spcAft>
                <a:spcPts val="0"/>
              </a:spcAft>
              <a:buSzPts val="1400"/>
              <a:buNone/>
            </a:pPr>
            <a:endParaRPr/>
          </a:p>
        </p:txBody>
      </p:sp>
      <p:sp>
        <p:nvSpPr>
          <p:cNvPr id="597" name="Google Shape;59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s-ES" sz="1100">
                <a:latin typeface="Arial"/>
                <a:ea typeface="Arial"/>
                <a:cs typeface="Arial"/>
                <a:sym typeface="Arial"/>
              </a:rPr>
              <a:t>Hacía adelante en material de innovación estamos planificando dos grandes acciones:</a:t>
            </a:r>
            <a:endParaRPr sz="1100">
              <a:latin typeface="Arial"/>
              <a:ea typeface="Arial"/>
              <a:cs typeface="Arial"/>
              <a:sym typeface="Arial"/>
            </a:endParaRPr>
          </a:p>
          <a:p>
            <a:pPr marL="0" lvl="0" indent="-228600" algn="l" rtl="0">
              <a:lnSpc>
                <a:spcPct val="115000"/>
              </a:lnSpc>
              <a:spcBef>
                <a:spcPts val="1200"/>
              </a:spcBef>
              <a:spcAft>
                <a:spcPts val="0"/>
              </a:spcAft>
              <a:buClr>
                <a:schemeClr val="dk1"/>
              </a:buClr>
              <a:buSzPts val="1100"/>
              <a:buFont typeface="Arial"/>
              <a:buNone/>
            </a:pPr>
            <a:r>
              <a:rPr lang="es-ES" sz="1100" b="1">
                <a:latin typeface="Arial"/>
                <a:ea typeface="Arial"/>
                <a:cs typeface="Arial"/>
                <a:sym typeface="Arial"/>
              </a:rPr>
              <a:t>1.</a:t>
            </a:r>
            <a:r>
              <a:rPr lang="es-ES" sz="700">
                <a:latin typeface="Arial"/>
                <a:ea typeface="Arial"/>
                <a:cs typeface="Arial"/>
                <a:sym typeface="Arial"/>
              </a:rPr>
              <a:t>      </a:t>
            </a:r>
            <a:r>
              <a:rPr lang="es-ES" sz="1100" b="1">
                <a:latin typeface="Arial"/>
                <a:ea typeface="Arial"/>
                <a:cs typeface="Arial"/>
                <a:sym typeface="Arial"/>
              </a:rPr>
              <a:t>Implementación de Tecnologías de Industria 4.0 que consiste en la Incorporación de Inteligencia Artificial y la utilización Internet de las cosas para tener conectados todos los dispositivos y la tecnología que facilitarán la comunicación, automatizando procesos administrativos repetitivos.</a:t>
            </a:r>
            <a:endParaRPr sz="11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s-ES" sz="1100">
                <a:latin typeface="Arial"/>
                <a:ea typeface="Arial"/>
                <a:cs typeface="Arial"/>
                <a:sym typeface="Arial"/>
              </a:rPr>
              <a:t>Esto nos permitirá:</a:t>
            </a:r>
            <a:endParaRPr sz="1100">
              <a:latin typeface="Arial"/>
              <a:ea typeface="Arial"/>
              <a:cs typeface="Arial"/>
              <a:sym typeface="Arial"/>
            </a:endParaRPr>
          </a:p>
          <a:p>
            <a:pPr marL="0" lvl="0" indent="-228600" algn="l" rtl="0">
              <a:lnSpc>
                <a:spcPct val="115000"/>
              </a:lnSpc>
              <a:spcBef>
                <a:spcPts val="1200"/>
              </a:spcBef>
              <a:spcAft>
                <a:spcPts val="0"/>
              </a:spcAft>
              <a:buClr>
                <a:schemeClr val="dk1"/>
              </a:buClr>
              <a:buSzPts val="1100"/>
              <a:buFont typeface="Arial"/>
              <a:buNone/>
            </a:pPr>
            <a:r>
              <a:rPr lang="es-ES" sz="1100">
                <a:latin typeface="Arial"/>
                <a:ea typeface="Arial"/>
                <a:cs typeface="Arial"/>
                <a:sym typeface="Arial"/>
              </a:rPr>
              <a:t>·</a:t>
            </a:r>
            <a:r>
              <a:rPr lang="es-ES" sz="700">
                <a:latin typeface="Times New Roman"/>
                <a:ea typeface="Times New Roman"/>
                <a:cs typeface="Times New Roman"/>
                <a:sym typeface="Times New Roman"/>
              </a:rPr>
              <a:t>        </a:t>
            </a:r>
            <a:r>
              <a:rPr lang="es-ES" sz="1100" b="1">
                <a:latin typeface="Arial"/>
                <a:ea typeface="Arial"/>
                <a:cs typeface="Arial"/>
                <a:sym typeface="Arial"/>
              </a:rPr>
              <a:t>Mejora la eficiencia operativa</a:t>
            </a:r>
            <a:endParaRPr sz="1100" b="1">
              <a:latin typeface="Arial"/>
              <a:ea typeface="Arial"/>
              <a:cs typeface="Arial"/>
              <a:sym typeface="Arial"/>
            </a:endParaRPr>
          </a:p>
          <a:p>
            <a:pPr marL="0" lvl="0" indent="-228600" algn="l" rtl="0">
              <a:lnSpc>
                <a:spcPct val="115000"/>
              </a:lnSpc>
              <a:spcBef>
                <a:spcPts val="1200"/>
              </a:spcBef>
              <a:spcAft>
                <a:spcPts val="0"/>
              </a:spcAft>
              <a:buClr>
                <a:schemeClr val="dk1"/>
              </a:buClr>
              <a:buSzPts val="1100"/>
              <a:buFont typeface="Arial"/>
              <a:buNone/>
            </a:pPr>
            <a:r>
              <a:rPr lang="es-ES" sz="1100">
                <a:latin typeface="Arial"/>
                <a:ea typeface="Arial"/>
                <a:cs typeface="Arial"/>
                <a:sym typeface="Arial"/>
              </a:rPr>
              <a:t>·</a:t>
            </a:r>
            <a:r>
              <a:rPr lang="es-ES" sz="700">
                <a:latin typeface="Times New Roman"/>
                <a:ea typeface="Times New Roman"/>
                <a:cs typeface="Times New Roman"/>
                <a:sym typeface="Times New Roman"/>
              </a:rPr>
              <a:t>        </a:t>
            </a:r>
            <a:r>
              <a:rPr lang="es-ES" sz="1100" b="1">
                <a:latin typeface="Arial"/>
                <a:ea typeface="Arial"/>
                <a:cs typeface="Arial"/>
                <a:sym typeface="Arial"/>
              </a:rPr>
              <a:t>Optimiza la toma de decisiones a través del análisis de datos.</a:t>
            </a:r>
            <a:endParaRPr sz="1100" b="1">
              <a:latin typeface="Arial"/>
              <a:ea typeface="Arial"/>
              <a:cs typeface="Arial"/>
              <a:sym typeface="Arial"/>
            </a:endParaRPr>
          </a:p>
          <a:p>
            <a:pPr marL="0" lvl="0" indent="-228600" algn="l" rtl="0">
              <a:lnSpc>
                <a:spcPct val="115000"/>
              </a:lnSpc>
              <a:spcBef>
                <a:spcPts val="1200"/>
              </a:spcBef>
              <a:spcAft>
                <a:spcPts val="0"/>
              </a:spcAft>
              <a:buClr>
                <a:schemeClr val="dk1"/>
              </a:buClr>
              <a:buSzPts val="1100"/>
              <a:buFont typeface="Arial"/>
              <a:buNone/>
            </a:pPr>
            <a:r>
              <a:rPr lang="es-ES" sz="1100">
                <a:latin typeface="Arial"/>
                <a:ea typeface="Arial"/>
                <a:cs typeface="Arial"/>
                <a:sym typeface="Arial"/>
              </a:rPr>
              <a:t>·</a:t>
            </a:r>
            <a:r>
              <a:rPr lang="es-ES" sz="700">
                <a:latin typeface="Times New Roman"/>
                <a:ea typeface="Times New Roman"/>
                <a:cs typeface="Times New Roman"/>
                <a:sym typeface="Times New Roman"/>
              </a:rPr>
              <a:t>        </a:t>
            </a:r>
            <a:r>
              <a:rPr lang="es-ES" sz="1100" b="1">
                <a:latin typeface="Arial"/>
                <a:ea typeface="Arial"/>
                <a:cs typeface="Arial"/>
                <a:sym typeface="Arial"/>
              </a:rPr>
              <a:t>Proporcionar soluciones más personalizadas y avanzadas</a:t>
            </a:r>
            <a:endParaRPr sz="1100" b="1">
              <a:latin typeface="Arial"/>
              <a:ea typeface="Arial"/>
              <a:cs typeface="Arial"/>
              <a:sym typeface="Arial"/>
            </a:endParaRPr>
          </a:p>
          <a:p>
            <a:pPr marL="0" lvl="0" indent="-228600" algn="l" rtl="0">
              <a:lnSpc>
                <a:spcPct val="115000"/>
              </a:lnSpc>
              <a:spcBef>
                <a:spcPts val="1200"/>
              </a:spcBef>
              <a:spcAft>
                <a:spcPts val="0"/>
              </a:spcAft>
              <a:buClr>
                <a:schemeClr val="dk1"/>
              </a:buClr>
              <a:buSzPts val="1100"/>
              <a:buFont typeface="Arial"/>
              <a:buNone/>
            </a:pPr>
            <a:r>
              <a:rPr lang="es-ES" sz="1100">
                <a:latin typeface="Arial"/>
                <a:ea typeface="Arial"/>
                <a:cs typeface="Arial"/>
                <a:sym typeface="Arial"/>
              </a:rPr>
              <a:t>·</a:t>
            </a:r>
            <a:r>
              <a:rPr lang="es-ES" sz="700">
                <a:latin typeface="Times New Roman"/>
                <a:ea typeface="Times New Roman"/>
                <a:cs typeface="Times New Roman"/>
                <a:sym typeface="Times New Roman"/>
              </a:rPr>
              <a:t>        </a:t>
            </a:r>
            <a:r>
              <a:rPr lang="es-ES" sz="1100">
                <a:latin typeface="Arial"/>
                <a:ea typeface="Arial"/>
                <a:cs typeface="Arial"/>
                <a:sym typeface="Arial"/>
              </a:rPr>
              <a:t>Y sobre todo </a:t>
            </a:r>
            <a:r>
              <a:rPr lang="es-ES" sz="1100" b="1">
                <a:latin typeface="Arial"/>
                <a:ea typeface="Arial"/>
                <a:cs typeface="Arial"/>
                <a:sym typeface="Arial"/>
              </a:rPr>
              <a:t>contribuye al desarrollo de una infraestructura tecnológica sólida y sostenible.</a:t>
            </a:r>
            <a:endParaRPr sz="11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s-ES" sz="1100">
                <a:latin typeface="Arial"/>
                <a:ea typeface="Arial"/>
                <a:cs typeface="Arial"/>
                <a:sym typeface="Arial"/>
              </a:rPr>
              <a:t>Está claro que la </a:t>
            </a:r>
            <a:r>
              <a:rPr lang="es-ES" sz="1100" b="1">
                <a:latin typeface="Arial"/>
                <a:ea typeface="Arial"/>
                <a:cs typeface="Arial"/>
                <a:sym typeface="Arial"/>
              </a:rPr>
              <a:t>automatización de todos los procesos nos permitirá eliminar el uso del papel y pensar en una empresa con compromiso más sustentable. </a:t>
            </a:r>
            <a:r>
              <a:rPr lang="es-ES" sz="1100" i="1">
                <a:latin typeface="Arial"/>
                <a:ea typeface="Arial"/>
                <a:cs typeface="Arial"/>
                <a:sym typeface="Arial"/>
              </a:rPr>
              <a:t>por ejemplo, la actualización de padrones impositivos, los de tipos de cambio y la conciliación de cuentas a pagar. </a:t>
            </a:r>
            <a:endParaRPr sz="1100" i="1">
              <a:latin typeface="Arial"/>
              <a:ea typeface="Arial"/>
              <a:cs typeface="Arial"/>
              <a:sym typeface="Arial"/>
            </a:endParaRPr>
          </a:p>
          <a:p>
            <a:pPr marL="0" lvl="0" indent="0" algn="l" rtl="0">
              <a:lnSpc>
                <a:spcPct val="100000"/>
              </a:lnSpc>
              <a:spcBef>
                <a:spcPts val="1200"/>
              </a:spcBef>
              <a:spcAft>
                <a:spcPts val="0"/>
              </a:spcAft>
              <a:buSzPts val="1400"/>
              <a:buNone/>
            </a:pPr>
            <a:endParaRPr sz="1800">
              <a:solidFill>
                <a:srgbClr val="4B4B4B"/>
              </a:solidFill>
              <a:latin typeface="Exo 2"/>
              <a:ea typeface="Exo 2"/>
              <a:cs typeface="Exo 2"/>
              <a:sym typeface="Exo 2"/>
            </a:endParaRPr>
          </a:p>
        </p:txBody>
      </p:sp>
      <p:sp>
        <p:nvSpPr>
          <p:cNvPr id="623" name="Google Shape;62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228600" algn="l" rtl="0">
              <a:lnSpc>
                <a:spcPct val="115000"/>
              </a:lnSpc>
              <a:spcBef>
                <a:spcPts val="1200"/>
              </a:spcBef>
              <a:spcAft>
                <a:spcPts val="0"/>
              </a:spcAft>
              <a:buClr>
                <a:schemeClr val="dk1"/>
              </a:buClr>
              <a:buSzPts val="1100"/>
              <a:buFont typeface="Arial"/>
              <a:buNone/>
            </a:pPr>
            <a:r>
              <a:rPr lang="es-ES" sz="1100" b="1">
                <a:latin typeface="Arial"/>
                <a:ea typeface="Arial"/>
                <a:cs typeface="Arial"/>
                <a:sym typeface="Arial"/>
              </a:rPr>
              <a:t>1.</a:t>
            </a:r>
            <a:r>
              <a:rPr lang="es-ES" sz="700">
                <a:latin typeface="Arial"/>
                <a:ea typeface="Arial"/>
                <a:cs typeface="Arial"/>
                <a:sym typeface="Arial"/>
              </a:rPr>
              <a:t>      </a:t>
            </a:r>
            <a:r>
              <a:rPr lang="es-ES" sz="1100">
                <a:latin typeface="Arial"/>
                <a:ea typeface="Arial"/>
                <a:cs typeface="Arial"/>
                <a:sym typeface="Arial"/>
              </a:rPr>
              <a:t>La otra iniciativa tiene que ver con </a:t>
            </a:r>
            <a:r>
              <a:rPr lang="es-ES" sz="1100" b="1">
                <a:latin typeface="Arial"/>
                <a:ea typeface="Arial"/>
                <a:cs typeface="Arial"/>
                <a:sym typeface="Arial"/>
              </a:rPr>
              <a:t>el desarrollo de negocios circulares.</a:t>
            </a:r>
            <a:endParaRPr sz="11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s-ES" sz="1100" b="1">
                <a:latin typeface="Arial"/>
                <a:ea typeface="Arial"/>
                <a:cs typeface="Arial"/>
                <a:sym typeface="Arial"/>
              </a:rPr>
              <a:t>Básicamente es una propuesta que busca transformar el modelo de negocio hacia un enfoque más sostenible y circular.</a:t>
            </a:r>
            <a:endParaRPr sz="11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s-ES" sz="1100" b="1">
                <a:latin typeface="Arial"/>
                <a:ea typeface="Arial"/>
                <a:cs typeface="Arial"/>
                <a:sym typeface="Arial"/>
              </a:rPr>
              <a:t>La iniciativa se centra en:</a:t>
            </a:r>
            <a:endParaRPr sz="1100" b="1">
              <a:latin typeface="Arial"/>
              <a:ea typeface="Arial"/>
              <a:cs typeface="Arial"/>
              <a:sym typeface="Arial"/>
            </a:endParaRPr>
          </a:p>
          <a:p>
            <a:pPr marL="0" lvl="0" indent="-228600" algn="l" rtl="0">
              <a:lnSpc>
                <a:spcPct val="115000"/>
              </a:lnSpc>
              <a:spcBef>
                <a:spcPts val="1200"/>
              </a:spcBef>
              <a:spcAft>
                <a:spcPts val="0"/>
              </a:spcAft>
              <a:buClr>
                <a:schemeClr val="dk1"/>
              </a:buClr>
              <a:buSzPts val="1100"/>
              <a:buFont typeface="Arial"/>
              <a:buNone/>
            </a:pPr>
            <a:r>
              <a:rPr lang="es-ES" sz="1100">
                <a:latin typeface="Arial"/>
                <a:ea typeface="Arial"/>
                <a:cs typeface="Arial"/>
                <a:sym typeface="Arial"/>
              </a:rPr>
              <a:t>·</a:t>
            </a:r>
            <a:r>
              <a:rPr lang="es-ES" sz="700">
                <a:latin typeface="Times New Roman"/>
                <a:ea typeface="Times New Roman"/>
                <a:cs typeface="Times New Roman"/>
                <a:sym typeface="Times New Roman"/>
              </a:rPr>
              <a:t>        </a:t>
            </a:r>
            <a:r>
              <a:rPr lang="es-ES" sz="1100" b="1">
                <a:latin typeface="Arial"/>
                <a:ea typeface="Arial"/>
                <a:cs typeface="Arial"/>
                <a:sym typeface="Arial"/>
              </a:rPr>
              <a:t>maximizar la eficiencia de los recursos</a:t>
            </a:r>
            <a:endParaRPr sz="1100" b="1">
              <a:latin typeface="Arial"/>
              <a:ea typeface="Arial"/>
              <a:cs typeface="Arial"/>
              <a:sym typeface="Arial"/>
            </a:endParaRPr>
          </a:p>
          <a:p>
            <a:pPr marL="0" lvl="0" indent="-228600" algn="l" rtl="0">
              <a:lnSpc>
                <a:spcPct val="115000"/>
              </a:lnSpc>
              <a:spcBef>
                <a:spcPts val="1200"/>
              </a:spcBef>
              <a:spcAft>
                <a:spcPts val="0"/>
              </a:spcAft>
              <a:buClr>
                <a:schemeClr val="dk1"/>
              </a:buClr>
              <a:buSzPts val="1100"/>
              <a:buFont typeface="Arial"/>
              <a:buNone/>
            </a:pPr>
            <a:r>
              <a:rPr lang="es-ES" sz="1100">
                <a:latin typeface="Arial"/>
                <a:ea typeface="Arial"/>
                <a:cs typeface="Arial"/>
                <a:sym typeface="Arial"/>
              </a:rPr>
              <a:t>·</a:t>
            </a:r>
            <a:r>
              <a:rPr lang="es-ES" sz="700">
                <a:latin typeface="Times New Roman"/>
                <a:ea typeface="Times New Roman"/>
                <a:cs typeface="Times New Roman"/>
                <a:sym typeface="Times New Roman"/>
              </a:rPr>
              <a:t>        </a:t>
            </a:r>
            <a:r>
              <a:rPr lang="es-ES" sz="1100" b="1">
                <a:latin typeface="Arial"/>
                <a:ea typeface="Arial"/>
                <a:cs typeface="Arial"/>
                <a:sym typeface="Arial"/>
              </a:rPr>
              <a:t>minimizar los residuos</a:t>
            </a:r>
            <a:endParaRPr sz="1100" b="1">
              <a:latin typeface="Arial"/>
              <a:ea typeface="Arial"/>
              <a:cs typeface="Arial"/>
              <a:sym typeface="Arial"/>
            </a:endParaRPr>
          </a:p>
          <a:p>
            <a:pPr marL="0" lvl="0" indent="-228600" algn="l" rtl="0">
              <a:lnSpc>
                <a:spcPct val="115000"/>
              </a:lnSpc>
              <a:spcBef>
                <a:spcPts val="1200"/>
              </a:spcBef>
              <a:spcAft>
                <a:spcPts val="0"/>
              </a:spcAft>
              <a:buClr>
                <a:schemeClr val="dk1"/>
              </a:buClr>
              <a:buSzPts val="1100"/>
              <a:buFont typeface="Arial"/>
              <a:buNone/>
            </a:pPr>
            <a:r>
              <a:rPr lang="es-ES" sz="1100">
                <a:latin typeface="Arial"/>
                <a:ea typeface="Arial"/>
                <a:cs typeface="Arial"/>
                <a:sym typeface="Arial"/>
              </a:rPr>
              <a:t>·</a:t>
            </a:r>
            <a:r>
              <a:rPr lang="es-ES" sz="700">
                <a:latin typeface="Times New Roman"/>
                <a:ea typeface="Times New Roman"/>
                <a:cs typeface="Times New Roman"/>
                <a:sym typeface="Times New Roman"/>
              </a:rPr>
              <a:t>        </a:t>
            </a:r>
            <a:r>
              <a:rPr lang="es-ES" sz="1100" b="1">
                <a:latin typeface="Arial"/>
                <a:ea typeface="Arial"/>
                <a:cs typeface="Arial"/>
                <a:sym typeface="Arial"/>
              </a:rPr>
              <a:t>y fomentar la reutilización de materiales para crear un impacto ambiental positivo.</a:t>
            </a:r>
            <a:endParaRPr sz="11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s-ES" sz="1100">
                <a:latin typeface="Arial"/>
                <a:ea typeface="Arial"/>
                <a:cs typeface="Arial"/>
                <a:sym typeface="Arial"/>
              </a:rPr>
              <a:t> El puntapié inicial de este proyecto será con la propuesta de </a:t>
            </a:r>
            <a:r>
              <a:rPr lang="es-ES" sz="1100" b="1">
                <a:latin typeface="Arial"/>
                <a:ea typeface="Arial"/>
                <a:cs typeface="Arial"/>
                <a:sym typeface="Arial"/>
              </a:rPr>
              <a:t>eliminar el uso de elementos descartables en oficinas y comedores de planta. </a:t>
            </a:r>
            <a:r>
              <a:rPr lang="es-ES" sz="1100">
                <a:latin typeface="Arial"/>
                <a:ea typeface="Arial"/>
                <a:cs typeface="Arial"/>
                <a:sym typeface="Arial"/>
              </a:rPr>
              <a:t>Se trabajará con ONG de la zona en la recolección de elementos reciclables, que a su vez serán utilizados por una cooperativa para la producción de elementos que serán entregados a todo el personal: Vaso, Botella y taza.</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s-ES" sz="1100">
                <a:latin typeface="Arial"/>
                <a:ea typeface="Arial"/>
                <a:cs typeface="Arial"/>
                <a:sym typeface="Arial"/>
              </a:rPr>
              <a:t>Para esto, es clave trabajar con el personal, los clientes, proveedores y otras partes interesadas para identificar oportunidades de mejora en la cadena de suministro y las operaciones.</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s-ES" sz="1100">
                <a:latin typeface="Arial"/>
                <a:ea typeface="Arial"/>
                <a:cs typeface="Arial"/>
                <a:sym typeface="Arial"/>
              </a:rPr>
              <a:t>Y sobre todo incentivar la adopción de prácticas circulares en toda la empresa e industria mediante alianzas estratégicas.</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s-ES" sz="1100" b="1">
                <a:latin typeface="Arial"/>
                <a:ea typeface="Arial"/>
                <a:cs typeface="Arial"/>
                <a:sym typeface="Arial"/>
              </a:rPr>
              <a:t>La capacitación en todos los niveles es la clave para el éxito de este modelo de negocio.</a:t>
            </a:r>
            <a:endParaRPr sz="1100" b="1">
              <a:latin typeface="Arial"/>
              <a:ea typeface="Arial"/>
              <a:cs typeface="Arial"/>
              <a:sym typeface="Arial"/>
            </a:endParaRPr>
          </a:p>
          <a:p>
            <a:pPr marL="0" lvl="0" indent="0" algn="l" rtl="0">
              <a:lnSpc>
                <a:spcPct val="100000"/>
              </a:lnSpc>
              <a:spcBef>
                <a:spcPts val="1200"/>
              </a:spcBef>
              <a:spcAft>
                <a:spcPts val="0"/>
              </a:spcAft>
              <a:buSzPts val="1100"/>
              <a:buNone/>
            </a:pPr>
            <a:endParaRPr/>
          </a:p>
        </p:txBody>
      </p:sp>
      <p:sp>
        <p:nvSpPr>
          <p:cNvPr id="650" name="Google Shape;65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maru</a:t>
            </a:r>
            <a:endParaRPr/>
          </a:p>
          <a:p>
            <a:pPr marL="0" lvl="0" indent="0" algn="l" rtl="0">
              <a:lnSpc>
                <a:spcPct val="100000"/>
              </a:lnSpc>
              <a:spcBef>
                <a:spcPts val="0"/>
              </a:spcBef>
              <a:spcAft>
                <a:spcPts val="0"/>
              </a:spcAft>
              <a:buSzPts val="1400"/>
              <a:buNone/>
            </a:pPr>
            <a:r>
              <a:rPr lang="es-ES"/>
              <a:t>Legales</a:t>
            </a:r>
            <a:endParaRPr/>
          </a:p>
          <a:p>
            <a:pPr marL="0" lvl="0" indent="0" algn="l" rtl="0">
              <a:lnSpc>
                <a:spcPct val="100000"/>
              </a:lnSpc>
              <a:spcBef>
                <a:spcPts val="0"/>
              </a:spcBef>
              <a:spcAft>
                <a:spcPts val="0"/>
              </a:spcAft>
              <a:buSzPts val="1400"/>
              <a:buNone/>
            </a:pPr>
            <a:endParaRPr/>
          </a:p>
        </p:txBody>
      </p:sp>
      <p:sp>
        <p:nvSpPr>
          <p:cNvPr id="676" name="Google Shape;67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7" name="Google Shape;24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maru</a:t>
            </a:r>
            <a:endParaRPr/>
          </a:p>
        </p:txBody>
      </p:sp>
      <p:sp>
        <p:nvSpPr>
          <p:cNvPr id="687" name="Google Shape;687;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maru</a:t>
            </a:r>
            <a:endParaRPr/>
          </a:p>
        </p:txBody>
      </p:sp>
      <p:sp>
        <p:nvSpPr>
          <p:cNvPr id="694" name="Google Shape;69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franco</a:t>
            </a:r>
            <a:endParaRPr/>
          </a:p>
        </p:txBody>
      </p:sp>
      <p:sp>
        <p:nvSpPr>
          <p:cNvPr id="708" name="Google Shape;7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719" name="Google Shape;719;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9" name="Google Shape;7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just" rtl="0">
              <a:lnSpc>
                <a:spcPct val="100000"/>
              </a:lnSpc>
              <a:spcBef>
                <a:spcPts val="0"/>
              </a:spcBef>
              <a:spcAft>
                <a:spcPts val="0"/>
              </a:spcAft>
              <a:buSzPts val="1400"/>
              <a:buNone/>
            </a:pPr>
            <a:r>
              <a:rPr lang="es-ES" dirty="0" err="1"/>
              <a:t>pecom</a:t>
            </a:r>
            <a:r>
              <a:rPr lang="es-ES" dirty="0"/>
              <a:t> pertenece a la industria del </a:t>
            </a:r>
            <a:r>
              <a:rPr lang="es-ES" dirty="0" err="1"/>
              <a:t>oil</a:t>
            </a:r>
            <a:r>
              <a:rPr lang="es-ES" dirty="0"/>
              <a:t>&amp; gas que utiliza un recurso natural no renovable para  generar energía, ahora bien que significa que esta industria sea más sostenible? </a:t>
            </a:r>
            <a:r>
              <a:rPr lang="es-ES" dirty="0">
                <a:highlight>
                  <a:srgbClr val="FFFFFF"/>
                </a:highlight>
                <a:latin typeface="Roboto"/>
                <a:ea typeface="Roboto"/>
                <a:cs typeface="Roboto"/>
                <a:sym typeface="Roboto"/>
              </a:rPr>
              <a:t>La sostenibilidad es la capacidad de mantener algo. en la  industria petrolera, se refiere a la capacidad de las empresas para mantener un equilibrio sus actividades y el medio ambiente, </a:t>
            </a:r>
            <a:r>
              <a:rPr lang="es-ES" b="1" dirty="0">
                <a:highlight>
                  <a:srgbClr val="FFFFFF"/>
                </a:highlight>
                <a:latin typeface="Roboto"/>
                <a:ea typeface="Roboto"/>
                <a:cs typeface="Roboto"/>
                <a:sym typeface="Roboto"/>
              </a:rPr>
              <a:t>Es decir, deben asegurarse de que sus actividades tienen un impacto limitado en los recursos naturales que extraen y Además, deben asegurarse que no generan ninguna contaminación adicional en el medio ambiente.</a:t>
            </a:r>
            <a:endParaRPr b="1" dirty="0">
              <a:highlight>
                <a:srgbClr val="FFFFFF"/>
              </a:highlight>
              <a:latin typeface="Roboto"/>
              <a:ea typeface="Roboto"/>
              <a:cs typeface="Roboto"/>
              <a:sym typeface="Roboto"/>
            </a:endParaRPr>
          </a:p>
          <a:p>
            <a:pPr marL="457200" lvl="0" indent="-228600" algn="just" rtl="0">
              <a:lnSpc>
                <a:spcPct val="100000"/>
              </a:lnSpc>
              <a:spcBef>
                <a:spcPts val="0"/>
              </a:spcBef>
              <a:spcAft>
                <a:spcPts val="0"/>
              </a:spcAft>
              <a:buSzPts val="1400"/>
              <a:buNone/>
            </a:pPr>
            <a:r>
              <a:rPr lang="es-ES" dirty="0">
                <a:highlight>
                  <a:srgbClr val="FFFFFF"/>
                </a:highlight>
                <a:latin typeface="Roboto"/>
                <a:ea typeface="Roboto"/>
                <a:cs typeface="Roboto"/>
                <a:sym typeface="Roboto"/>
              </a:rPr>
              <a:t>Se podrían mencionar las 5 claves para lograr este objetivo:</a:t>
            </a:r>
            <a:endParaRPr dirty="0">
              <a:highlight>
                <a:srgbClr val="FFFFFF"/>
              </a:highlight>
              <a:latin typeface="Roboto"/>
              <a:ea typeface="Roboto"/>
              <a:cs typeface="Roboto"/>
              <a:sym typeface="Roboto"/>
            </a:endParaRPr>
          </a:p>
          <a:p>
            <a:pPr marL="457200" lvl="0" indent="-228600" algn="just" rtl="0">
              <a:lnSpc>
                <a:spcPct val="100000"/>
              </a:lnSpc>
              <a:spcBef>
                <a:spcPts val="0"/>
              </a:spcBef>
              <a:spcAft>
                <a:spcPts val="0"/>
              </a:spcAft>
              <a:buSzPts val="1400"/>
              <a:buNone/>
            </a:pPr>
            <a:endParaRPr dirty="0">
              <a:highlight>
                <a:srgbClr val="FFFFFF"/>
              </a:highlight>
              <a:latin typeface="Roboto"/>
              <a:ea typeface="Roboto"/>
              <a:cs typeface="Roboto"/>
              <a:sym typeface="Roboto"/>
            </a:endParaRPr>
          </a:p>
          <a:p>
            <a:pPr marL="457200" lvl="0" indent="-228600" algn="just" rtl="0">
              <a:lnSpc>
                <a:spcPct val="100000"/>
              </a:lnSpc>
              <a:spcBef>
                <a:spcPts val="0"/>
              </a:spcBef>
              <a:spcAft>
                <a:spcPts val="0"/>
              </a:spcAft>
              <a:buSzPts val="1400"/>
              <a:buNone/>
            </a:pPr>
            <a:endParaRPr dirty="0">
              <a:highlight>
                <a:srgbClr val="FFFFFF"/>
              </a:highlight>
              <a:latin typeface="Roboto"/>
              <a:ea typeface="Roboto"/>
              <a:cs typeface="Roboto"/>
              <a:sym typeface="Roboto"/>
            </a:endParaRPr>
          </a:p>
          <a:p>
            <a:pPr marL="457200" lvl="0" indent="-228600" algn="just" rtl="0">
              <a:spcBef>
                <a:spcPts val="0"/>
              </a:spcBef>
              <a:spcAft>
                <a:spcPts val="0"/>
              </a:spcAft>
              <a:buClr>
                <a:schemeClr val="dk1"/>
              </a:buClr>
              <a:buSzPts val="1400"/>
              <a:buFont typeface="Arial"/>
              <a:buNone/>
            </a:pPr>
            <a:endParaRPr dirty="0">
              <a:highlight>
                <a:schemeClr val="lt1"/>
              </a:highlight>
              <a:latin typeface="Roboto"/>
              <a:ea typeface="Roboto"/>
              <a:cs typeface="Roboto"/>
              <a:sym typeface="Roboto"/>
            </a:endParaRPr>
          </a:p>
          <a:p>
            <a:pPr marL="457200" lvl="0" indent="-228600" algn="just" rtl="0">
              <a:spcBef>
                <a:spcPts val="0"/>
              </a:spcBef>
              <a:spcAft>
                <a:spcPts val="0"/>
              </a:spcAft>
              <a:buClr>
                <a:schemeClr val="dk1"/>
              </a:buClr>
              <a:buSzPts val="1400"/>
              <a:buFont typeface="Arial"/>
              <a:buNone/>
            </a:pPr>
            <a:r>
              <a:rPr lang="es-ES" dirty="0">
                <a:highlight>
                  <a:schemeClr val="lt1"/>
                </a:highlight>
                <a:latin typeface="Roboto"/>
                <a:ea typeface="Roboto"/>
                <a:cs typeface="Roboto"/>
                <a:sym typeface="Roboto"/>
              </a:rPr>
              <a:t>Claramente el objetivo del sector es la descarbonización </a:t>
            </a:r>
            <a:endParaRPr dirty="0">
              <a:highlight>
                <a:srgbClr val="FFFFFF"/>
              </a:highlight>
              <a:latin typeface="Roboto"/>
              <a:ea typeface="Roboto"/>
              <a:cs typeface="Roboto"/>
              <a:sym typeface="Roboto"/>
            </a:endParaRPr>
          </a:p>
          <a:p>
            <a:pPr marL="457200" lvl="0" indent="-228600" algn="just" rtl="0">
              <a:lnSpc>
                <a:spcPct val="100000"/>
              </a:lnSpc>
              <a:spcBef>
                <a:spcPts val="0"/>
              </a:spcBef>
              <a:spcAft>
                <a:spcPts val="0"/>
              </a:spcAft>
              <a:buSzPts val="1400"/>
              <a:buNone/>
            </a:pPr>
            <a:endParaRPr dirty="0">
              <a:highlight>
                <a:srgbClr val="FFFFFF"/>
              </a:highlight>
              <a:latin typeface="Roboto"/>
              <a:ea typeface="Roboto"/>
              <a:cs typeface="Roboto"/>
              <a:sym typeface="Roboto"/>
            </a:endParaRPr>
          </a:p>
          <a:p>
            <a:pPr marL="457200" lvl="0" indent="-228600" algn="just" rtl="0">
              <a:lnSpc>
                <a:spcPct val="100000"/>
              </a:lnSpc>
              <a:spcBef>
                <a:spcPts val="0"/>
              </a:spcBef>
              <a:spcAft>
                <a:spcPts val="0"/>
              </a:spcAft>
              <a:buSzPts val="1400"/>
              <a:buNone/>
            </a:pPr>
            <a:endParaRPr dirty="0">
              <a:highlight>
                <a:srgbClr val="FFFFFF"/>
              </a:highlight>
              <a:latin typeface="Roboto"/>
              <a:ea typeface="Roboto"/>
              <a:cs typeface="Roboto"/>
              <a:sym typeface="Roboto"/>
            </a:endParaRPr>
          </a:p>
          <a:p>
            <a:pPr marL="457200" lvl="0" indent="-228600" algn="just" rtl="0">
              <a:lnSpc>
                <a:spcPct val="100000"/>
              </a:lnSpc>
              <a:spcBef>
                <a:spcPts val="0"/>
              </a:spcBef>
              <a:spcAft>
                <a:spcPts val="0"/>
              </a:spcAft>
              <a:buSzPts val="1400"/>
              <a:buNone/>
            </a:pPr>
            <a:endParaRPr dirty="0">
              <a:highlight>
                <a:srgbClr val="FFFFFF"/>
              </a:highlight>
              <a:latin typeface="Roboto"/>
              <a:ea typeface="Roboto"/>
              <a:cs typeface="Roboto"/>
              <a:sym typeface="Roboto"/>
            </a:endParaRPr>
          </a:p>
          <a:p>
            <a:pPr marL="457200" lvl="0" indent="-228600" algn="just" rtl="0">
              <a:lnSpc>
                <a:spcPct val="100000"/>
              </a:lnSpc>
              <a:spcBef>
                <a:spcPts val="0"/>
              </a:spcBef>
              <a:spcAft>
                <a:spcPts val="0"/>
              </a:spcAft>
              <a:buSzPts val="1400"/>
              <a:buNone/>
            </a:pPr>
            <a:endParaRPr dirty="0">
              <a:highlight>
                <a:srgbClr val="FFFFFF"/>
              </a:highlight>
              <a:latin typeface="Roboto"/>
              <a:ea typeface="Roboto"/>
              <a:cs typeface="Roboto"/>
              <a:sym typeface="Roboto"/>
            </a:endParaRPr>
          </a:p>
          <a:p>
            <a:pPr marL="457200" lvl="0" indent="-228600" algn="just" rtl="0">
              <a:lnSpc>
                <a:spcPct val="100000"/>
              </a:lnSpc>
              <a:spcBef>
                <a:spcPts val="0"/>
              </a:spcBef>
              <a:spcAft>
                <a:spcPts val="0"/>
              </a:spcAft>
              <a:buSzPts val="1400"/>
              <a:buNone/>
            </a:pPr>
            <a:endParaRPr dirty="0">
              <a:highlight>
                <a:srgbClr val="FFFFFF"/>
              </a:highlight>
              <a:latin typeface="Roboto"/>
              <a:ea typeface="Roboto"/>
              <a:cs typeface="Roboto"/>
              <a:sym typeface="Roboto"/>
            </a:endParaRPr>
          </a:p>
          <a:p>
            <a:pPr marL="0" lvl="0" indent="0" algn="l" rtl="0">
              <a:lnSpc>
                <a:spcPct val="100000"/>
              </a:lnSpc>
              <a:spcBef>
                <a:spcPts val="0"/>
              </a:spcBef>
              <a:spcAft>
                <a:spcPts val="0"/>
              </a:spcAft>
              <a:buClr>
                <a:schemeClr val="dk1"/>
              </a:buClr>
              <a:buSzPts val="1400"/>
              <a:buFont typeface="Arial"/>
              <a:buNone/>
            </a:pPr>
            <a:r>
              <a:rPr lang="es-ES" b="1" dirty="0">
                <a:latin typeface="Arial"/>
                <a:ea typeface="Arial"/>
                <a:cs typeface="Arial"/>
                <a:sym typeface="Arial"/>
              </a:rPr>
              <a:t>1. Lograr la eficiencia energética: </a:t>
            </a:r>
            <a:r>
              <a:rPr lang="es-ES" dirty="0">
                <a:latin typeface="Arial"/>
                <a:ea typeface="Arial"/>
                <a:cs typeface="Arial"/>
                <a:sym typeface="Arial"/>
              </a:rPr>
              <a:t>ya que  industria petrolera se caracteriza por una gran demanda de energía. Por ello, la eficiencia energética debe ser una prioridad. De esta manera, conseguiremos reducir las emisiones de CO2 y COV.</a:t>
            </a:r>
            <a:endParaRPr dirty="0">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Arial"/>
              <a:buNone/>
            </a:pPr>
            <a:endParaRPr dirty="0">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Arial"/>
              <a:buNone/>
            </a:pPr>
            <a:r>
              <a:rPr lang="es-ES" b="1" dirty="0">
                <a:latin typeface="Arial"/>
                <a:ea typeface="Arial"/>
                <a:cs typeface="Arial"/>
                <a:sym typeface="Arial"/>
              </a:rPr>
              <a:t> 2. Reducir las emisiones fugitivas: que son aquellas </a:t>
            </a:r>
            <a:r>
              <a:rPr lang="es-ES" dirty="0">
                <a:latin typeface="Arial"/>
                <a:ea typeface="Arial"/>
                <a:cs typeface="Arial"/>
                <a:sym typeface="Arial"/>
              </a:rPr>
              <a:t>emisiones que no se capturan durante las operaciones petroleras y pueden liberarse a la atmósfera (CO, SOx y COV) pueden afectar a la calidad del aire y a la salud humana. </a:t>
            </a:r>
            <a:endParaRPr dirty="0">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Arial"/>
              <a:buNone/>
            </a:pPr>
            <a:endParaRPr dirty="0">
              <a:latin typeface="Arial"/>
              <a:ea typeface="Arial"/>
              <a:cs typeface="Arial"/>
              <a:sym typeface="Arial"/>
            </a:endParaRPr>
          </a:p>
          <a:p>
            <a:pPr marL="0" lvl="0" indent="0" algn="l" rtl="0">
              <a:lnSpc>
                <a:spcPct val="100000"/>
              </a:lnSpc>
              <a:spcBef>
                <a:spcPts val="0"/>
              </a:spcBef>
              <a:spcAft>
                <a:spcPts val="0"/>
              </a:spcAft>
              <a:buSzPts val="1400"/>
              <a:buNone/>
            </a:pPr>
            <a:r>
              <a:rPr lang="es-ES" b="1" dirty="0">
                <a:latin typeface="Arial"/>
                <a:ea typeface="Arial"/>
                <a:cs typeface="Arial"/>
                <a:sym typeface="Arial"/>
              </a:rPr>
              <a:t>3. Mejorar la gestión operativa: </a:t>
            </a:r>
            <a:r>
              <a:rPr lang="es-ES" dirty="0">
                <a:latin typeface="Arial"/>
                <a:ea typeface="Arial"/>
                <a:cs typeface="Arial"/>
                <a:sym typeface="Arial"/>
              </a:rPr>
              <a:t>de la producción, de esta manera se puede evitar emisiones significativas de contaminantes. x </a:t>
            </a:r>
            <a:r>
              <a:rPr lang="es-ES" dirty="0" err="1">
                <a:latin typeface="Arial"/>
                <a:ea typeface="Arial"/>
                <a:cs typeface="Arial"/>
                <a:sym typeface="Arial"/>
              </a:rPr>
              <a:t>ej</a:t>
            </a:r>
            <a:r>
              <a:rPr lang="es-ES" dirty="0">
                <a:latin typeface="Arial"/>
                <a:ea typeface="Arial"/>
                <a:cs typeface="Arial"/>
                <a:sym typeface="Arial"/>
              </a:rPr>
              <a:t> nuevas técnicas de exploración, plataformas y equipos mas eficientes</a:t>
            </a:r>
            <a:endParaRPr dirty="0">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Arial"/>
              <a:buNone/>
            </a:pPr>
            <a:r>
              <a:rPr lang="es-ES" b="1" dirty="0">
                <a:latin typeface="Arial"/>
                <a:ea typeface="Arial"/>
                <a:cs typeface="Arial"/>
                <a:sym typeface="Arial"/>
              </a:rPr>
              <a:t>4. Uso de nuevas tecnologías: </a:t>
            </a:r>
            <a:r>
              <a:rPr lang="es-ES" dirty="0">
                <a:latin typeface="Arial"/>
                <a:ea typeface="Arial"/>
                <a:cs typeface="Arial"/>
                <a:sym typeface="Arial"/>
              </a:rPr>
              <a:t>para obtener mejores resultados en términos de </a:t>
            </a:r>
            <a:r>
              <a:rPr lang="es-ES" b="1" dirty="0">
                <a:latin typeface="Arial"/>
                <a:ea typeface="Arial"/>
                <a:cs typeface="Arial"/>
                <a:sym typeface="Arial"/>
              </a:rPr>
              <a:t>rendimiento medioambiental, reduciendo emisiones </a:t>
            </a:r>
            <a:r>
              <a:rPr lang="es-ES" dirty="0">
                <a:latin typeface="Arial"/>
                <a:ea typeface="Arial"/>
                <a:cs typeface="Arial"/>
                <a:sym typeface="Arial"/>
              </a:rPr>
              <a:t>y aumentando la productividad . Por ejemplo utilización de la </a:t>
            </a:r>
            <a:r>
              <a:rPr lang="es-ES" b="1" dirty="0">
                <a:latin typeface="Arial"/>
                <a:ea typeface="Arial"/>
                <a:cs typeface="Arial"/>
                <a:sym typeface="Arial"/>
              </a:rPr>
              <a:t>realidad virtual </a:t>
            </a:r>
            <a:r>
              <a:rPr lang="es-ES" dirty="0">
                <a:latin typeface="Arial"/>
                <a:ea typeface="Arial"/>
                <a:cs typeface="Arial"/>
                <a:sym typeface="Arial"/>
              </a:rPr>
              <a:t>podría mejorar las precisiones de producción, hacer más eficientes los procesos de producción, </a:t>
            </a:r>
            <a:r>
              <a:rPr lang="es-ES" b="1" dirty="0">
                <a:latin typeface="Arial"/>
                <a:ea typeface="Arial"/>
                <a:cs typeface="Arial"/>
                <a:sym typeface="Arial"/>
              </a:rPr>
              <a:t>simular campos completos </a:t>
            </a:r>
            <a:r>
              <a:rPr lang="es-ES" dirty="0">
                <a:latin typeface="Arial"/>
                <a:ea typeface="Arial"/>
                <a:cs typeface="Arial"/>
                <a:sym typeface="Arial"/>
              </a:rPr>
              <a:t>y hacer cálculos de ellos, incluso se podría utilizar para formar a nuevos empleados y reducir los errores de trabajo.</a:t>
            </a:r>
            <a:endParaRPr dirty="0">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Arial"/>
              <a:buNone/>
            </a:pPr>
            <a:endParaRPr dirty="0">
              <a:latin typeface="Arial"/>
              <a:ea typeface="Arial"/>
              <a:cs typeface="Arial"/>
              <a:sym typeface="Arial"/>
            </a:endParaRPr>
          </a:p>
          <a:p>
            <a:pPr marL="0" lvl="0" indent="0" algn="l" rtl="0">
              <a:lnSpc>
                <a:spcPct val="100000"/>
              </a:lnSpc>
              <a:spcBef>
                <a:spcPts val="0"/>
              </a:spcBef>
              <a:spcAft>
                <a:spcPts val="0"/>
              </a:spcAft>
              <a:buSzPts val="1400"/>
              <a:buNone/>
            </a:pPr>
            <a:r>
              <a:rPr lang="es-ES" b="1" dirty="0">
                <a:latin typeface="Arial"/>
                <a:ea typeface="Arial"/>
                <a:cs typeface="Arial"/>
                <a:sym typeface="Arial"/>
              </a:rPr>
              <a:t>5. Aplicar nuevas ideas: </a:t>
            </a:r>
            <a:r>
              <a:rPr lang="es-ES" dirty="0">
                <a:latin typeface="Arial"/>
                <a:ea typeface="Arial"/>
                <a:cs typeface="Arial"/>
                <a:sym typeface="Arial"/>
              </a:rPr>
              <a:t>por ejemplo para la para el uso de los recursos naturales de nuevas formas o la </a:t>
            </a:r>
            <a:r>
              <a:rPr lang="es-ES" b="1" dirty="0">
                <a:latin typeface="Arial"/>
                <a:ea typeface="Arial"/>
                <a:cs typeface="Arial"/>
                <a:sym typeface="Arial"/>
              </a:rPr>
              <a:t>reutilización de materiales </a:t>
            </a:r>
            <a:r>
              <a:rPr lang="es-ES" dirty="0">
                <a:latin typeface="Arial"/>
                <a:ea typeface="Arial"/>
                <a:cs typeface="Arial"/>
                <a:sym typeface="Arial"/>
              </a:rPr>
              <a:t>que de otro modo se desecharían.</a:t>
            </a:r>
            <a:endParaRPr dirty="0">
              <a:highlight>
                <a:srgbClr val="FFFFFF"/>
              </a:highlight>
              <a:latin typeface="Roboto"/>
              <a:ea typeface="Roboto"/>
              <a:cs typeface="Roboto"/>
              <a:sym typeface="Roboto"/>
            </a:endParaRPr>
          </a:p>
          <a:p>
            <a:pPr marL="457200" lvl="0" indent="-228600" algn="just" rtl="0">
              <a:lnSpc>
                <a:spcPct val="100000"/>
              </a:lnSpc>
              <a:spcBef>
                <a:spcPts val="0"/>
              </a:spcBef>
              <a:spcAft>
                <a:spcPts val="0"/>
              </a:spcAft>
              <a:buSzPts val="1400"/>
              <a:buNone/>
            </a:pPr>
            <a:endParaRPr dirty="0">
              <a:highlight>
                <a:srgbClr val="FFFFFF"/>
              </a:highlight>
              <a:latin typeface="Roboto"/>
              <a:ea typeface="Roboto"/>
              <a:cs typeface="Roboto"/>
              <a:sym typeface="Roboto"/>
            </a:endParaRPr>
          </a:p>
          <a:p>
            <a:pPr marL="457200" lvl="0" indent="-228600" algn="just" rtl="0">
              <a:lnSpc>
                <a:spcPct val="100000"/>
              </a:lnSpc>
              <a:spcBef>
                <a:spcPts val="0"/>
              </a:spcBef>
              <a:spcAft>
                <a:spcPts val="0"/>
              </a:spcAft>
              <a:buSzPts val="1400"/>
              <a:buNone/>
            </a:pPr>
            <a:endParaRPr dirty="0">
              <a:highlight>
                <a:srgbClr val="FFFFFF"/>
              </a:highlight>
              <a:latin typeface="Roboto"/>
              <a:ea typeface="Roboto"/>
              <a:cs typeface="Roboto"/>
              <a:sym typeface="Roboto"/>
            </a:endParaRPr>
          </a:p>
          <a:p>
            <a:pPr marL="457200" lvl="0" indent="-228600" algn="just" rtl="0">
              <a:lnSpc>
                <a:spcPct val="100000"/>
              </a:lnSpc>
              <a:spcBef>
                <a:spcPts val="0"/>
              </a:spcBef>
              <a:spcAft>
                <a:spcPts val="0"/>
              </a:spcAft>
              <a:buSzPts val="1400"/>
              <a:buNone/>
            </a:pPr>
            <a:endParaRPr dirty="0">
              <a:highlight>
                <a:srgbClr val="FFFFFF"/>
              </a:highlight>
              <a:latin typeface="Roboto"/>
              <a:ea typeface="Roboto"/>
              <a:cs typeface="Roboto"/>
              <a:sym typeface="Roboto"/>
            </a:endParaRPr>
          </a:p>
          <a:p>
            <a:pPr marL="457200" lvl="0" indent="-228600" algn="just" rtl="0">
              <a:lnSpc>
                <a:spcPct val="100000"/>
              </a:lnSpc>
              <a:spcBef>
                <a:spcPts val="0"/>
              </a:spcBef>
              <a:spcAft>
                <a:spcPts val="0"/>
              </a:spcAft>
              <a:buSzPts val="1400"/>
              <a:buNone/>
            </a:pPr>
            <a:endParaRPr dirty="0"/>
          </a:p>
          <a:p>
            <a:pPr marL="457200" lvl="0" indent="-228600" algn="just" rtl="0">
              <a:lnSpc>
                <a:spcPct val="100000"/>
              </a:lnSpc>
              <a:spcBef>
                <a:spcPts val="0"/>
              </a:spcBef>
              <a:spcAft>
                <a:spcPts val="0"/>
              </a:spcAft>
              <a:buSzPts val="1400"/>
              <a:buNone/>
            </a:pPr>
            <a:endParaRPr dirty="0"/>
          </a:p>
          <a:p>
            <a:pPr marL="457200" lvl="0" indent="-228600" algn="just" rtl="0">
              <a:lnSpc>
                <a:spcPct val="100000"/>
              </a:lnSpc>
              <a:spcBef>
                <a:spcPts val="0"/>
              </a:spcBef>
              <a:spcAft>
                <a:spcPts val="0"/>
              </a:spcAft>
              <a:buSzPts val="1400"/>
              <a:buNone/>
            </a:pPr>
            <a:r>
              <a:rPr lang="es-ES" dirty="0"/>
              <a:t>¿A qué se dedica la empresa? empresa de servicio de la industria </a:t>
            </a:r>
            <a:r>
              <a:rPr lang="es-ES" dirty="0" err="1"/>
              <a:t>oil&amp;gas</a:t>
            </a:r>
            <a:endParaRPr dirty="0"/>
          </a:p>
          <a:p>
            <a:pPr marL="457200" lvl="0" indent="-228600" algn="just" rtl="0">
              <a:lnSpc>
                <a:spcPct val="100000"/>
              </a:lnSpc>
              <a:spcBef>
                <a:spcPts val="0"/>
              </a:spcBef>
              <a:spcAft>
                <a:spcPts val="0"/>
              </a:spcAft>
              <a:buSzPts val="1400"/>
              <a:buNone/>
            </a:pPr>
            <a:endParaRPr dirty="0"/>
          </a:p>
          <a:p>
            <a:pPr marL="457200" lvl="0" indent="-228600" algn="just" rtl="0">
              <a:lnSpc>
                <a:spcPct val="100000"/>
              </a:lnSpc>
              <a:spcBef>
                <a:spcPts val="0"/>
              </a:spcBef>
              <a:spcAft>
                <a:spcPts val="0"/>
              </a:spcAft>
              <a:buSzPts val="1400"/>
              <a:buNone/>
            </a:pPr>
            <a:r>
              <a:rPr lang="es-ES" dirty="0"/>
              <a:t>• ¿Cómo es el sector de la industria en temas de sustentabilidad? es un sector apuntado por contaminar el medio ambiente y trabajando hace solo un par de años bajo procesos sostenibles que puedan ayudar a reducir la huella de carbono </a:t>
            </a:r>
            <a:endParaRPr dirty="0"/>
          </a:p>
          <a:p>
            <a:pPr marL="457200" lvl="0" indent="-228600" algn="just" rtl="0">
              <a:lnSpc>
                <a:spcPct val="100000"/>
              </a:lnSpc>
              <a:spcBef>
                <a:spcPts val="0"/>
              </a:spcBef>
              <a:spcAft>
                <a:spcPts val="0"/>
              </a:spcAft>
              <a:buSzPts val="1400"/>
              <a:buNone/>
            </a:pPr>
            <a:endParaRPr dirty="0"/>
          </a:p>
          <a:p>
            <a:pPr marL="457200" lvl="0" indent="-228600" algn="just" rtl="0">
              <a:lnSpc>
                <a:spcPct val="100000"/>
              </a:lnSpc>
              <a:spcBef>
                <a:spcPts val="0"/>
              </a:spcBef>
              <a:spcAft>
                <a:spcPts val="0"/>
              </a:spcAft>
              <a:buSzPts val="1400"/>
              <a:buNone/>
            </a:pPr>
            <a:r>
              <a:rPr lang="es-ES" dirty="0"/>
              <a:t>• ¿Qué temas se trabajan más y cuáles menos? medio ambiente, menos la parte económica y las sociales.</a:t>
            </a:r>
            <a:endParaRPr dirty="0"/>
          </a:p>
          <a:p>
            <a:pPr marL="457200" lvl="0" indent="-228600" algn="just" rtl="0">
              <a:lnSpc>
                <a:spcPct val="100000"/>
              </a:lnSpc>
              <a:spcBef>
                <a:spcPts val="0"/>
              </a:spcBef>
              <a:spcAft>
                <a:spcPts val="0"/>
              </a:spcAft>
              <a:buSzPts val="1400"/>
              <a:buNone/>
            </a:pPr>
            <a:endParaRPr dirty="0"/>
          </a:p>
          <a:p>
            <a:pPr marL="457200" lvl="0" indent="-228600" algn="just" rtl="0">
              <a:lnSpc>
                <a:spcPct val="100000"/>
              </a:lnSpc>
              <a:spcBef>
                <a:spcPts val="0"/>
              </a:spcBef>
              <a:spcAft>
                <a:spcPts val="0"/>
              </a:spcAft>
              <a:buSzPts val="1400"/>
              <a:buNone/>
            </a:pPr>
            <a:r>
              <a:rPr lang="es-ES" dirty="0"/>
              <a:t>• ¿Existe una empresa líder? en argentina YPF </a:t>
            </a:r>
            <a:endParaRPr dirty="0"/>
          </a:p>
          <a:p>
            <a:pPr marL="457200" lvl="0" indent="-228600" algn="just" rtl="0">
              <a:lnSpc>
                <a:spcPct val="100000"/>
              </a:lnSpc>
              <a:spcBef>
                <a:spcPts val="0"/>
              </a:spcBef>
              <a:spcAft>
                <a:spcPts val="0"/>
              </a:spcAft>
              <a:buSzPts val="1400"/>
              <a:buNone/>
            </a:pPr>
            <a:endParaRPr dirty="0"/>
          </a:p>
          <a:p>
            <a:pPr marL="457200" lvl="0" indent="-228600" algn="just" rtl="0">
              <a:lnSpc>
                <a:spcPct val="100000"/>
              </a:lnSpc>
              <a:spcBef>
                <a:spcPts val="0"/>
              </a:spcBef>
              <a:spcAft>
                <a:spcPts val="0"/>
              </a:spcAft>
              <a:buSzPts val="1400"/>
              <a:buNone/>
            </a:pPr>
            <a:r>
              <a:rPr lang="es-ES" dirty="0"/>
              <a:t>• ¿En qué comunidades trabaja?</a:t>
            </a:r>
            <a:endParaRPr dirty="0"/>
          </a:p>
          <a:p>
            <a:pPr marL="457200" lvl="0" indent="-228600" algn="just" rtl="0">
              <a:lnSpc>
                <a:spcPct val="100000"/>
              </a:lnSpc>
              <a:spcBef>
                <a:spcPts val="0"/>
              </a:spcBef>
              <a:spcAft>
                <a:spcPts val="0"/>
              </a:spcAft>
              <a:buSzPts val="1400"/>
              <a:buNone/>
            </a:pPr>
            <a:endParaRPr dirty="0"/>
          </a:p>
          <a:p>
            <a:pPr marL="457200" lvl="0" indent="-228600" algn="just" rtl="0">
              <a:lnSpc>
                <a:spcPct val="100000"/>
              </a:lnSpc>
              <a:spcBef>
                <a:spcPts val="0"/>
              </a:spcBef>
              <a:spcAft>
                <a:spcPts val="0"/>
              </a:spcAft>
              <a:buSzPts val="1400"/>
              <a:buNone/>
            </a:pPr>
            <a:r>
              <a:rPr lang="es-ES" dirty="0"/>
              <a:t>• ¿Qué disponibilidad de Recursos humanos, naturales, de infraestructura, legislación, demanda</a:t>
            </a:r>
            <a:endParaRPr dirty="0"/>
          </a:p>
          <a:p>
            <a:pPr marL="457200" lvl="0" indent="-228600" algn="just" rtl="0">
              <a:lnSpc>
                <a:spcPct val="100000"/>
              </a:lnSpc>
              <a:spcBef>
                <a:spcPts val="0"/>
              </a:spcBef>
              <a:spcAft>
                <a:spcPts val="0"/>
              </a:spcAft>
              <a:buSzPts val="1400"/>
              <a:buNone/>
            </a:pPr>
            <a:r>
              <a:rPr lang="es-ES" dirty="0"/>
              <a:t>local e industrias de apoyo locales existen?</a:t>
            </a:r>
            <a:endParaRPr dirty="0"/>
          </a:p>
          <a:p>
            <a:pPr marL="457200" lvl="0" indent="-228600" algn="just" rtl="0">
              <a:lnSpc>
                <a:spcPct val="100000"/>
              </a:lnSpc>
              <a:spcBef>
                <a:spcPts val="0"/>
              </a:spcBef>
              <a:spcAft>
                <a:spcPts val="0"/>
              </a:spcAft>
              <a:buSzPts val="1400"/>
              <a:buNone/>
            </a:pPr>
            <a:endParaRPr dirty="0"/>
          </a:p>
          <a:p>
            <a:pPr marL="457200" lvl="0" indent="-228600" algn="just" rtl="0">
              <a:lnSpc>
                <a:spcPct val="100000"/>
              </a:lnSpc>
              <a:spcBef>
                <a:spcPts val="0"/>
              </a:spcBef>
              <a:spcAft>
                <a:spcPts val="0"/>
              </a:spcAft>
              <a:buSzPts val="1400"/>
              <a:buNone/>
            </a:pPr>
            <a:r>
              <a:rPr lang="es-ES" dirty="0"/>
              <a:t>impactos económicos, sociales y ambientales más significativos de la industria.</a:t>
            </a:r>
            <a:endParaRPr dirty="0"/>
          </a:p>
        </p:txBody>
      </p:sp>
      <p:sp>
        <p:nvSpPr>
          <p:cNvPr id="260" name="Google Shape;26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just" rtl="0">
              <a:lnSpc>
                <a:spcPct val="100000"/>
              </a:lnSpc>
              <a:spcBef>
                <a:spcPts val="0"/>
              </a:spcBef>
              <a:spcAft>
                <a:spcPts val="0"/>
              </a:spcAft>
              <a:buSzPts val="1400"/>
              <a:buNone/>
            </a:pPr>
            <a:r>
              <a:rPr lang="es-ES" i="0" u="none" strike="noStrike" dirty="0">
                <a:latin typeface="Arial"/>
                <a:ea typeface="Arial"/>
                <a:cs typeface="Arial"/>
                <a:sym typeface="Arial"/>
              </a:rPr>
              <a:t>Nacimos en Argentina y tenemos más de 70 años de experiencia. </a:t>
            </a:r>
            <a:endParaRPr i="0" u="none" strike="noStrike" dirty="0">
              <a:latin typeface="Arial"/>
              <a:ea typeface="Arial"/>
              <a:cs typeface="Arial"/>
              <a:sym typeface="Arial"/>
            </a:endParaRPr>
          </a:p>
          <a:p>
            <a:pPr marL="457200" lvl="0" indent="-228600" algn="just" rtl="0">
              <a:lnSpc>
                <a:spcPct val="100000"/>
              </a:lnSpc>
              <a:spcBef>
                <a:spcPts val="0"/>
              </a:spcBef>
              <a:spcAft>
                <a:spcPts val="0"/>
              </a:spcAft>
              <a:buSzPts val="1400"/>
              <a:buNone/>
            </a:pPr>
            <a:endParaRPr dirty="0">
              <a:latin typeface="Arial"/>
              <a:ea typeface="Arial"/>
              <a:cs typeface="Arial"/>
              <a:sym typeface="Arial"/>
            </a:endParaRPr>
          </a:p>
          <a:p>
            <a:pPr marL="457200" lvl="0" indent="-228600" algn="just" rtl="0">
              <a:lnSpc>
                <a:spcPct val="100000"/>
              </a:lnSpc>
              <a:spcBef>
                <a:spcPts val="0"/>
              </a:spcBef>
              <a:spcAft>
                <a:spcPts val="0"/>
              </a:spcAft>
              <a:buSzPts val="1400"/>
              <a:buNone/>
            </a:pPr>
            <a:r>
              <a:rPr lang="es-ES" i="0" u="none" strike="noStrike" dirty="0">
                <a:latin typeface="Arial"/>
                <a:ea typeface="Arial"/>
                <a:cs typeface="Arial"/>
                <a:sym typeface="Arial"/>
              </a:rPr>
              <a:t>Formamos parte del Grupo Perez Companc, nace </a:t>
            </a:r>
            <a:r>
              <a:rPr lang="es-ES" dirty="0">
                <a:latin typeface="Arial"/>
                <a:ea typeface="Arial"/>
                <a:cs typeface="Arial"/>
                <a:sym typeface="Arial"/>
              </a:rPr>
              <a:t>como la petrolera Perez </a:t>
            </a:r>
            <a:r>
              <a:rPr lang="es-ES" dirty="0" err="1">
                <a:latin typeface="Arial"/>
                <a:ea typeface="Arial"/>
                <a:cs typeface="Arial"/>
                <a:sym typeface="Arial"/>
              </a:rPr>
              <a:t>companc</a:t>
            </a:r>
            <a:r>
              <a:rPr lang="es-ES" dirty="0">
                <a:latin typeface="Arial"/>
                <a:ea typeface="Arial"/>
                <a:cs typeface="Arial"/>
                <a:sym typeface="Arial"/>
              </a:rPr>
              <a:t> que se dedicaba a la perforación y terminación de pozos </a:t>
            </a:r>
            <a:r>
              <a:rPr lang="es-ES" dirty="0" err="1">
                <a:latin typeface="Arial"/>
                <a:ea typeface="Arial"/>
                <a:cs typeface="Arial"/>
                <a:sym typeface="Arial"/>
              </a:rPr>
              <a:t>petroliferos</a:t>
            </a:r>
            <a:r>
              <a:rPr lang="es-ES" dirty="0">
                <a:latin typeface="Arial"/>
                <a:ea typeface="Arial"/>
                <a:cs typeface="Arial"/>
                <a:sym typeface="Arial"/>
              </a:rPr>
              <a:t> y </a:t>
            </a:r>
            <a:r>
              <a:rPr lang="es-ES" dirty="0" err="1">
                <a:latin typeface="Arial"/>
                <a:ea typeface="Arial"/>
                <a:cs typeface="Arial"/>
                <a:sym typeface="Arial"/>
              </a:rPr>
              <a:t>gasiferos</a:t>
            </a:r>
            <a:r>
              <a:rPr lang="es-ES" dirty="0">
                <a:latin typeface="Arial"/>
                <a:ea typeface="Arial"/>
                <a:cs typeface="Arial"/>
                <a:sym typeface="Arial"/>
              </a:rPr>
              <a:t>, luego cuando adquiere </a:t>
            </a:r>
            <a:r>
              <a:rPr lang="es-ES" dirty="0" err="1">
                <a:latin typeface="Arial"/>
                <a:ea typeface="Arial"/>
                <a:cs typeface="Arial"/>
                <a:sym typeface="Arial"/>
              </a:rPr>
              <a:t>skanska</a:t>
            </a:r>
            <a:r>
              <a:rPr lang="es-ES" dirty="0">
                <a:latin typeface="Arial"/>
                <a:ea typeface="Arial"/>
                <a:cs typeface="Arial"/>
                <a:sym typeface="Arial"/>
              </a:rPr>
              <a:t> resurge como PECOM y empieza con la actividad mayoritaria de operación y mantenimiento, luego de adquirir otras compañías se amplían las líneas de negocios.</a:t>
            </a:r>
            <a:endParaRPr dirty="0">
              <a:latin typeface="Arial"/>
              <a:ea typeface="Arial"/>
              <a:cs typeface="Arial"/>
              <a:sym typeface="Arial"/>
            </a:endParaRPr>
          </a:p>
          <a:p>
            <a:pPr marL="457200" lvl="0" indent="-228600" algn="just" rtl="0">
              <a:lnSpc>
                <a:spcPct val="100000"/>
              </a:lnSpc>
              <a:spcBef>
                <a:spcPts val="0"/>
              </a:spcBef>
              <a:spcAft>
                <a:spcPts val="0"/>
              </a:spcAft>
              <a:buClr>
                <a:schemeClr val="dk1"/>
              </a:buClr>
              <a:buSzPts val="1400"/>
              <a:buFont typeface="Arial"/>
              <a:buNone/>
            </a:pPr>
            <a:r>
              <a:rPr lang="es-ES" dirty="0">
                <a:latin typeface="Arial"/>
                <a:ea typeface="Arial"/>
                <a:cs typeface="Arial"/>
                <a:sym typeface="Arial"/>
              </a:rPr>
              <a:t>Hoy Desarrollamos soluciones y servicios para la industria energética y minera. </a:t>
            </a:r>
            <a:endParaRPr dirty="0">
              <a:latin typeface="Arial"/>
              <a:ea typeface="Arial"/>
              <a:cs typeface="Arial"/>
              <a:sym typeface="Arial"/>
            </a:endParaRPr>
          </a:p>
          <a:p>
            <a:pPr marL="457200" lvl="0" indent="-228600" algn="just" rtl="0">
              <a:lnSpc>
                <a:spcPct val="100000"/>
              </a:lnSpc>
              <a:spcBef>
                <a:spcPts val="0"/>
              </a:spcBef>
              <a:spcAft>
                <a:spcPts val="0"/>
              </a:spcAft>
              <a:buSzPts val="1400"/>
              <a:buNone/>
            </a:pPr>
            <a:endParaRPr dirty="0">
              <a:latin typeface="Arial"/>
              <a:ea typeface="Arial"/>
              <a:cs typeface="Arial"/>
              <a:sym typeface="Arial"/>
            </a:endParaRPr>
          </a:p>
          <a:p>
            <a:pPr marL="457200" lvl="0" indent="-228600" algn="just" rtl="0">
              <a:lnSpc>
                <a:spcPct val="100000"/>
              </a:lnSpc>
              <a:spcBef>
                <a:spcPts val="0"/>
              </a:spcBef>
              <a:spcAft>
                <a:spcPts val="0"/>
              </a:spcAft>
              <a:buSzPts val="1400"/>
              <a:buNone/>
            </a:pPr>
            <a:r>
              <a:rPr lang="es-ES" dirty="0">
                <a:latin typeface="Arial"/>
                <a:ea typeface="Arial"/>
                <a:cs typeface="Arial"/>
                <a:sym typeface="Arial"/>
              </a:rPr>
              <a:t>Contamos con 6 líneas que en orden de magnitud serían: </a:t>
            </a:r>
            <a:r>
              <a:rPr lang="es-ES" dirty="0" err="1">
                <a:latin typeface="Arial"/>
                <a:ea typeface="Arial"/>
                <a:cs typeface="Arial"/>
                <a:sym typeface="Arial"/>
              </a:rPr>
              <a:t>INgeniería</a:t>
            </a:r>
            <a:r>
              <a:rPr lang="es-ES" dirty="0">
                <a:latin typeface="Arial"/>
                <a:ea typeface="Arial"/>
                <a:cs typeface="Arial"/>
                <a:sym typeface="Arial"/>
              </a:rPr>
              <a:t> y construcción ( asociada a las construcciones en </a:t>
            </a:r>
            <a:r>
              <a:rPr lang="es-ES" dirty="0" err="1">
                <a:latin typeface="Arial"/>
                <a:ea typeface="Arial"/>
                <a:cs typeface="Arial"/>
                <a:sym typeface="Arial"/>
              </a:rPr>
              <a:t>oil&amp;gas</a:t>
            </a:r>
            <a:r>
              <a:rPr lang="es-ES" dirty="0">
                <a:latin typeface="Arial"/>
                <a:ea typeface="Arial"/>
                <a:cs typeface="Arial"/>
                <a:sym typeface="Arial"/>
              </a:rPr>
              <a:t>), operación y mantenimiento de yacimientos, refinerías y sus instalaciones, Tratamiento y fabricación de productos químicos para pozos, plantas y refinerías,  Artificial </a:t>
            </a:r>
            <a:r>
              <a:rPr lang="es-ES" dirty="0" err="1">
                <a:latin typeface="Arial"/>
                <a:ea typeface="Arial"/>
                <a:cs typeface="Arial"/>
                <a:sym typeface="Arial"/>
              </a:rPr>
              <a:t>lift</a:t>
            </a:r>
            <a:r>
              <a:rPr lang="es-ES" dirty="0">
                <a:latin typeface="Arial"/>
                <a:ea typeface="Arial"/>
                <a:cs typeface="Arial"/>
                <a:sym typeface="Arial"/>
              </a:rPr>
              <a:t>, que básicamente produce y distribuye a los clientes bombas mecánicas para los pozos que necesitan levantamiento artificial, </a:t>
            </a:r>
            <a:r>
              <a:rPr lang="es-ES" dirty="0" err="1">
                <a:latin typeface="Arial"/>
                <a:ea typeface="Arial"/>
                <a:cs typeface="Arial"/>
                <a:sym typeface="Arial"/>
              </a:rPr>
              <a:t>well</a:t>
            </a:r>
            <a:r>
              <a:rPr lang="es-ES" dirty="0">
                <a:latin typeface="Arial"/>
                <a:ea typeface="Arial"/>
                <a:cs typeface="Arial"/>
                <a:sym typeface="Arial"/>
              </a:rPr>
              <a:t> </a:t>
            </a:r>
            <a:r>
              <a:rPr lang="es-ES" dirty="0" err="1">
                <a:latin typeface="Arial"/>
                <a:ea typeface="Arial"/>
                <a:cs typeface="Arial"/>
                <a:sym typeface="Arial"/>
              </a:rPr>
              <a:t>services</a:t>
            </a:r>
            <a:r>
              <a:rPr lang="es-ES" dirty="0">
                <a:latin typeface="Arial"/>
                <a:ea typeface="Arial"/>
                <a:cs typeface="Arial"/>
                <a:sym typeface="Arial"/>
              </a:rPr>
              <a:t>, su foco es ensayo y mantenimiento de pozos en todas sus etapas de producción (separadores de control) y servicios medioambientales, se dedica a la optimización de procesos para optimizar la producción x </a:t>
            </a:r>
            <a:r>
              <a:rPr lang="es-ES" dirty="0" err="1">
                <a:latin typeface="Arial"/>
                <a:ea typeface="Arial"/>
                <a:cs typeface="Arial"/>
                <a:sym typeface="Arial"/>
              </a:rPr>
              <a:t>ej</a:t>
            </a:r>
            <a:r>
              <a:rPr lang="es-ES" dirty="0">
                <a:latin typeface="Arial"/>
                <a:ea typeface="Arial"/>
                <a:cs typeface="Arial"/>
                <a:sym typeface="Arial"/>
              </a:rPr>
              <a:t> este sector es el que monta y opera las plantas de </a:t>
            </a:r>
            <a:r>
              <a:rPr lang="es-ES" dirty="0" err="1">
                <a:latin typeface="Arial"/>
                <a:ea typeface="Arial"/>
                <a:cs typeface="Arial"/>
                <a:sym typeface="Arial"/>
              </a:rPr>
              <a:t>slop</a:t>
            </a:r>
            <a:r>
              <a:rPr lang="es-ES" dirty="0">
                <a:latin typeface="Arial"/>
                <a:ea typeface="Arial"/>
                <a:cs typeface="Arial"/>
                <a:sym typeface="Arial"/>
              </a:rPr>
              <a:t>.</a:t>
            </a:r>
            <a:endParaRPr dirty="0">
              <a:latin typeface="Arial"/>
              <a:ea typeface="Arial"/>
              <a:cs typeface="Arial"/>
              <a:sym typeface="Arial"/>
            </a:endParaRPr>
          </a:p>
          <a:p>
            <a:pPr marL="457200" lvl="0" indent="-228600" algn="just" rtl="0">
              <a:lnSpc>
                <a:spcPct val="100000"/>
              </a:lnSpc>
              <a:spcBef>
                <a:spcPts val="0"/>
              </a:spcBef>
              <a:spcAft>
                <a:spcPts val="0"/>
              </a:spcAft>
              <a:buSzPts val="1400"/>
              <a:buNone/>
            </a:pPr>
            <a:r>
              <a:rPr lang="es-ES" dirty="0">
                <a:latin typeface="Arial"/>
                <a:ea typeface="Arial"/>
                <a:cs typeface="Arial"/>
                <a:sym typeface="Arial"/>
              </a:rPr>
              <a:t> tenemos presencia en 6 </a:t>
            </a:r>
            <a:r>
              <a:rPr lang="es-ES" dirty="0" err="1">
                <a:latin typeface="Arial"/>
                <a:ea typeface="Arial"/>
                <a:cs typeface="Arial"/>
                <a:sym typeface="Arial"/>
              </a:rPr>
              <a:t>paises</a:t>
            </a:r>
            <a:r>
              <a:rPr lang="es-ES" dirty="0">
                <a:latin typeface="Arial"/>
                <a:ea typeface="Arial"/>
                <a:cs typeface="Arial"/>
                <a:sym typeface="Arial"/>
              </a:rPr>
              <a:t>: Argentina, Bolivia, Brasil, Colombia, Perú y Uruguay.</a:t>
            </a:r>
            <a:endParaRPr dirty="0">
              <a:latin typeface="Arial"/>
              <a:ea typeface="Arial"/>
              <a:cs typeface="Arial"/>
              <a:sym typeface="Arial"/>
            </a:endParaRPr>
          </a:p>
          <a:p>
            <a:pPr marL="457200" lvl="0" indent="-228600" algn="just" rtl="0">
              <a:lnSpc>
                <a:spcPct val="100000"/>
              </a:lnSpc>
              <a:spcBef>
                <a:spcPts val="0"/>
              </a:spcBef>
              <a:spcAft>
                <a:spcPts val="0"/>
              </a:spcAft>
              <a:buSzPts val="1400"/>
              <a:buNone/>
            </a:pPr>
            <a:r>
              <a:rPr lang="es-ES" dirty="0">
                <a:latin typeface="Arial"/>
                <a:ea typeface="Arial"/>
                <a:cs typeface="Arial"/>
                <a:sym typeface="Arial"/>
              </a:rPr>
              <a:t> Transformamos la energía del futuro con innovación y foco en la sustentabilidad para mejorar el bienestar de las personas. Desarrollamos soluciones basadas en el conocimiento y la tecnología. </a:t>
            </a:r>
            <a:endParaRPr dirty="0">
              <a:latin typeface="Arial"/>
              <a:ea typeface="Arial"/>
              <a:cs typeface="Arial"/>
              <a:sym typeface="Arial"/>
            </a:endParaRPr>
          </a:p>
          <a:p>
            <a:pPr marL="457200" lvl="0" indent="-228600" algn="just" rtl="0">
              <a:lnSpc>
                <a:spcPct val="100000"/>
              </a:lnSpc>
              <a:spcBef>
                <a:spcPts val="0"/>
              </a:spcBef>
              <a:spcAft>
                <a:spcPts val="0"/>
              </a:spcAft>
              <a:buClr>
                <a:schemeClr val="dk1"/>
              </a:buClr>
              <a:buSzPts val="1400"/>
              <a:buFont typeface="Arial"/>
              <a:buNone/>
            </a:pPr>
            <a:r>
              <a:rPr lang="es-ES" dirty="0">
                <a:latin typeface="Arial"/>
                <a:ea typeface="Arial"/>
                <a:cs typeface="Arial"/>
                <a:sym typeface="Arial"/>
              </a:rPr>
              <a:t>Contamos con más de 6700 empleados , 3300 equipos y 3 plantas industriales.</a:t>
            </a:r>
            <a:endParaRPr dirty="0">
              <a:latin typeface="Arial"/>
              <a:ea typeface="Arial"/>
              <a:cs typeface="Arial"/>
              <a:sym typeface="Arial"/>
            </a:endParaRPr>
          </a:p>
          <a:p>
            <a:pPr marL="457200" lvl="0" indent="-228600" algn="just" rtl="0">
              <a:lnSpc>
                <a:spcPct val="100000"/>
              </a:lnSpc>
              <a:spcBef>
                <a:spcPts val="0"/>
              </a:spcBef>
              <a:spcAft>
                <a:spcPts val="0"/>
              </a:spcAft>
              <a:buSzPts val="1400"/>
              <a:buNone/>
            </a:pPr>
            <a:endParaRPr dirty="0">
              <a:latin typeface="Arial"/>
              <a:ea typeface="Arial"/>
              <a:cs typeface="Arial"/>
              <a:sym typeface="Arial"/>
            </a:endParaRPr>
          </a:p>
          <a:p>
            <a:pPr marL="457200" lvl="0" indent="-228600" algn="just" rtl="0">
              <a:lnSpc>
                <a:spcPct val="100000"/>
              </a:lnSpc>
              <a:spcBef>
                <a:spcPts val="0"/>
              </a:spcBef>
              <a:spcAft>
                <a:spcPts val="0"/>
              </a:spcAft>
              <a:buSzPts val="1400"/>
              <a:buNone/>
            </a:pPr>
            <a:r>
              <a:rPr lang="es-ES" i="0" u="none" strike="noStrike" dirty="0">
                <a:latin typeface="Arial"/>
                <a:ea typeface="Arial"/>
                <a:cs typeface="Arial"/>
                <a:sym typeface="Arial"/>
              </a:rPr>
              <a:t>. </a:t>
            </a:r>
            <a:endParaRPr dirty="0">
              <a:latin typeface="Arial"/>
              <a:ea typeface="Arial"/>
              <a:cs typeface="Arial"/>
              <a:sym typeface="Arial"/>
            </a:endParaRPr>
          </a:p>
        </p:txBody>
      </p:sp>
      <p:sp>
        <p:nvSpPr>
          <p:cNvPr id="274" name="Google Shape;27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a:p>
            <a:pPr marL="228600" lvl="0" indent="-155575" algn="just" rtl="0">
              <a:lnSpc>
                <a:spcPct val="120000"/>
              </a:lnSpc>
              <a:spcBef>
                <a:spcPts val="0"/>
              </a:spcBef>
              <a:spcAft>
                <a:spcPts val="0"/>
              </a:spcAft>
              <a:buClr>
                <a:srgbClr val="00C0C0"/>
              </a:buClr>
              <a:buSzPts val="1100"/>
              <a:buChar char="•"/>
            </a:pPr>
            <a:r>
              <a:rPr lang="es-ES" sz="1100" dirty="0">
                <a:solidFill>
                  <a:srgbClr val="FF0000"/>
                </a:solidFill>
              </a:rPr>
              <a:t>El 15 de noviembre de 2022.- PECOM, presentó su primer </a:t>
            </a:r>
            <a:r>
              <a:rPr lang="es-ES" sz="1100" u="sng" dirty="0">
                <a:solidFill>
                  <a:srgbClr val="FF0000"/>
                </a:solidFill>
                <a:hlinkClick r:id="rId3">
                  <a:extLst>
                    <a:ext uri="{A12FA001-AC4F-418D-AE19-62706E023703}">
                      <ahyp:hlinkClr xmlns:ahyp="http://schemas.microsoft.com/office/drawing/2018/hyperlinkcolor" val="tx"/>
                    </a:ext>
                  </a:extLst>
                </a:hlinkClick>
              </a:rPr>
              <a:t>reporte de “Hitos de Sustentabilidad 2021”</a:t>
            </a:r>
            <a:r>
              <a:rPr lang="es-ES" sz="1100" dirty="0">
                <a:solidFill>
                  <a:srgbClr val="00C0C0"/>
                </a:solidFill>
              </a:rPr>
              <a:t>,</a:t>
            </a:r>
            <a:r>
              <a:rPr lang="es-ES" sz="1100" dirty="0">
                <a:solidFill>
                  <a:srgbClr val="FF0000"/>
                </a:solidFill>
              </a:rPr>
              <a:t> que refleja su propósito de transformar la energía del futuro con foco en innovación y sustentabilidad para mejorar el bienestar de las personas. En Noviembre del 2023 presentó su segundo reporte de sustentabilidad </a:t>
            </a:r>
            <a:endParaRPr sz="1100" dirty="0">
              <a:solidFill>
                <a:srgbClr val="FF0000"/>
              </a:solidFill>
            </a:endParaRPr>
          </a:p>
          <a:p>
            <a:pPr marL="228600" lvl="0" indent="-155575" algn="just" rtl="0">
              <a:lnSpc>
                <a:spcPct val="120000"/>
              </a:lnSpc>
              <a:spcBef>
                <a:spcPts val="0"/>
              </a:spcBef>
              <a:spcAft>
                <a:spcPts val="0"/>
              </a:spcAft>
              <a:buClr>
                <a:srgbClr val="00C0C0"/>
              </a:buClr>
              <a:buSzPts val="1100"/>
              <a:buChar char="•"/>
            </a:pPr>
            <a:r>
              <a:rPr lang="es-ES" sz="1100" dirty="0">
                <a:solidFill>
                  <a:srgbClr val="FF0000"/>
                </a:solidFill>
              </a:rPr>
              <a:t>PECOM posee un  reporte incipiente con un grado de madurez inicial, donde se fija la materialidad y la estrategia alineados a los ODS</a:t>
            </a:r>
            <a:r>
              <a:rPr lang="es-ES" sz="1100" dirty="0">
                <a:solidFill>
                  <a:srgbClr val="00C0C0"/>
                </a:solidFill>
              </a:rPr>
              <a:t>. </a:t>
            </a:r>
            <a:r>
              <a:rPr lang="es-ES" sz="1100" dirty="0">
                <a:solidFill>
                  <a:srgbClr val="FF0000"/>
                </a:solidFill>
              </a:rPr>
              <a:t>En cada eje se mencionan hitos de sustentabilidad, con  acciones aisladas.</a:t>
            </a:r>
            <a:endParaRPr sz="1100" dirty="0">
              <a:solidFill>
                <a:srgbClr val="FF0000"/>
              </a:solidFill>
            </a:endParaRPr>
          </a:p>
          <a:p>
            <a:pPr marL="228600" lvl="0" indent="-155575" algn="just" rtl="0">
              <a:lnSpc>
                <a:spcPct val="120000"/>
              </a:lnSpc>
              <a:spcBef>
                <a:spcPts val="0"/>
              </a:spcBef>
              <a:spcAft>
                <a:spcPts val="0"/>
              </a:spcAft>
              <a:buClr>
                <a:srgbClr val="FF0000"/>
              </a:buClr>
              <a:buSzPts val="1100"/>
              <a:buChar char="•"/>
            </a:pPr>
            <a:r>
              <a:rPr lang="es-ES" sz="1100" dirty="0">
                <a:solidFill>
                  <a:srgbClr val="FF0000"/>
                </a:solidFill>
              </a:rPr>
              <a:t>PECOM definió la materialidad de acuerdo al análisis de contexto de partes interesadas internas y externas y alineadas a la hoja de ruta de IAPG. </a:t>
            </a:r>
            <a:r>
              <a:rPr lang="es-ES" sz="1100" dirty="0">
                <a:solidFill>
                  <a:srgbClr val="FF0000"/>
                </a:solidFill>
                <a:highlight>
                  <a:srgbClr val="FFFFFF"/>
                </a:highlight>
              </a:rPr>
              <a:t>Un total de 28 </a:t>
            </a:r>
            <a:r>
              <a:rPr lang="es-ES" sz="1100" dirty="0">
                <a:solidFill>
                  <a:srgbClr val="FF0000"/>
                </a:solidFill>
              </a:rPr>
              <a:t>empresas de la cadena de valor del sector participaron durante 5 meses de este ejercicio de construcción colectiva, a través de encuestas, entrevistas y talleres. Además, se consultaron representantes de la sociedad civil y autoridades provinciales y nacionales para incorporar sus perspectivas y expectativas en el análisis.</a:t>
            </a:r>
            <a:endParaRPr sz="1100" dirty="0">
              <a:solidFill>
                <a:srgbClr val="FF0000"/>
              </a:solidFill>
            </a:endParaRPr>
          </a:p>
          <a:p>
            <a:pPr marL="0" lvl="0" indent="0" algn="just" rtl="0">
              <a:lnSpc>
                <a:spcPct val="120000"/>
              </a:lnSpc>
              <a:spcBef>
                <a:spcPts val="0"/>
              </a:spcBef>
              <a:spcAft>
                <a:spcPts val="0"/>
              </a:spcAft>
              <a:buNone/>
            </a:pPr>
            <a:r>
              <a:rPr lang="es-ES" sz="1100" b="1" dirty="0">
                <a:solidFill>
                  <a:srgbClr val="FF0000"/>
                </a:solidFill>
              </a:rPr>
              <a:t>HOJA DE RUTA IAPG</a:t>
            </a:r>
            <a:r>
              <a:rPr lang="es-ES" sz="1100" dirty="0">
                <a:solidFill>
                  <a:srgbClr val="FF0000"/>
                </a:solidFill>
              </a:rPr>
              <a:t>: Se concluyó entonces que los objetivos relacionados con la energía asequible y confiable (ODS7); </a:t>
            </a:r>
            <a:r>
              <a:rPr lang="es-ES" sz="1100" b="1" dirty="0">
                <a:solidFill>
                  <a:srgbClr val="FF0000"/>
                </a:solidFill>
              </a:rPr>
              <a:t>las transiciones hacia economías bajas en carbono que abonen a la acción climática </a:t>
            </a:r>
            <a:r>
              <a:rPr lang="es-ES" sz="1100" dirty="0">
                <a:solidFill>
                  <a:srgbClr val="FF0000"/>
                </a:solidFill>
              </a:rPr>
              <a:t>(ODS 13), el trabajo decente (ODS 8), la producción sostenible con eficiencia energética y de recursos (ODS 6 y 12) son aquellos donde reconocemos que podemos generar un aporte transformador mayor. Al mismo tiempo el sector fortalece su decisión de impulsar acciones vinculadas con el ODS 5 de equidad de género, el ODS 16 enfocado en organizaciones sólidas, íntegras y transparentes, y el ODS 17 enfocado en las alianzas para generar impacto exponencial.</a:t>
            </a:r>
            <a:endParaRPr sz="1100" dirty="0">
              <a:solidFill>
                <a:srgbClr val="FF0000"/>
              </a:solidFill>
            </a:endParaRPr>
          </a:p>
          <a:p>
            <a:pPr marL="228600" lvl="0" indent="-155575" algn="just" rtl="0">
              <a:lnSpc>
                <a:spcPct val="120000"/>
              </a:lnSpc>
              <a:spcBef>
                <a:spcPts val="1000"/>
              </a:spcBef>
              <a:spcAft>
                <a:spcPts val="0"/>
              </a:spcAft>
              <a:buClr>
                <a:srgbClr val="00C0C0"/>
              </a:buClr>
              <a:buSzPts val="1100"/>
              <a:buChar char="•"/>
            </a:pPr>
            <a:r>
              <a:rPr lang="es-ES" sz="1100" dirty="0">
                <a:solidFill>
                  <a:srgbClr val="FF0000"/>
                </a:solidFill>
              </a:rPr>
              <a:t>El reporte desarrolla 2 ejes transversales -</a:t>
            </a:r>
            <a:r>
              <a:rPr lang="es-ES" sz="1100" b="1" dirty="0">
                <a:solidFill>
                  <a:srgbClr val="FF0000"/>
                </a:solidFill>
              </a:rPr>
              <a:t>Seguridad y Ética e Integridad</a:t>
            </a:r>
            <a:r>
              <a:rPr lang="es-ES" sz="1100" dirty="0">
                <a:solidFill>
                  <a:srgbClr val="FF0000"/>
                </a:solidFill>
              </a:rPr>
              <a:t>- y </a:t>
            </a:r>
            <a:r>
              <a:rPr lang="es-ES" sz="1100" b="1" dirty="0">
                <a:solidFill>
                  <a:srgbClr val="FF0000"/>
                </a:solidFill>
              </a:rPr>
              <a:t>5 ejes estratégicos: Innovación; Gestión de la Energía y Emisiones; Gestión Ambiental; Excelencia Operacional; y Personas y Comunidad</a:t>
            </a:r>
            <a:r>
              <a:rPr lang="es-ES" sz="1100" dirty="0">
                <a:solidFill>
                  <a:srgbClr val="00C0C0"/>
                </a:solidFill>
              </a:rPr>
              <a:t>. </a:t>
            </a:r>
            <a:r>
              <a:rPr lang="es-ES" sz="1100" dirty="0">
                <a:solidFill>
                  <a:srgbClr val="FF0000"/>
                </a:solidFill>
              </a:rPr>
              <a:t>(lo puse en estrategia)</a:t>
            </a:r>
            <a:endParaRPr sz="1100" dirty="0"/>
          </a:p>
          <a:p>
            <a:pPr marL="228600" lvl="0" indent="-155575" algn="just" rtl="0">
              <a:lnSpc>
                <a:spcPct val="120000"/>
              </a:lnSpc>
              <a:spcBef>
                <a:spcPts val="1000"/>
              </a:spcBef>
              <a:spcAft>
                <a:spcPts val="0"/>
              </a:spcAft>
              <a:buClr>
                <a:srgbClr val="00C0C0"/>
              </a:buClr>
              <a:buSzPts val="1100"/>
              <a:buChar char="•"/>
            </a:pPr>
            <a:r>
              <a:rPr lang="es-ES" sz="1100" dirty="0">
                <a:solidFill>
                  <a:srgbClr val="FF0000"/>
                </a:solidFill>
              </a:rPr>
              <a:t>Se desarrolló un plan de trabajo que abarca distintos     temas materiales identificados y la gestión de sus recursos y entorno, teniendo como guía los Objetivos de Desarrollo Sostenible (ODS)</a:t>
            </a:r>
            <a:r>
              <a:rPr lang="es-ES" sz="1100" dirty="0">
                <a:solidFill>
                  <a:srgbClr val="00C0C0"/>
                </a:solidFill>
              </a:rPr>
              <a:t>.</a:t>
            </a:r>
            <a:endParaRPr sz="1100" dirty="0">
              <a:solidFill>
                <a:srgbClr val="00C0C0"/>
              </a:solidFill>
            </a:endParaRPr>
          </a:p>
          <a:p>
            <a:pPr marL="228600" lvl="0" indent="-155575" algn="just" rtl="0">
              <a:lnSpc>
                <a:spcPct val="120000"/>
              </a:lnSpc>
              <a:spcBef>
                <a:spcPts val="1000"/>
              </a:spcBef>
              <a:spcAft>
                <a:spcPts val="0"/>
              </a:spcAft>
              <a:buClr>
                <a:srgbClr val="FF0000"/>
              </a:buClr>
              <a:buSzPts val="1100"/>
              <a:buChar char="•"/>
            </a:pPr>
            <a:r>
              <a:rPr lang="es-ES" sz="1100" dirty="0">
                <a:solidFill>
                  <a:srgbClr val="FF0000"/>
                </a:solidFill>
              </a:rPr>
              <a:t>en la siguiente </a:t>
            </a:r>
            <a:r>
              <a:rPr lang="es-ES" sz="1100" dirty="0" err="1">
                <a:solidFill>
                  <a:srgbClr val="FF0000"/>
                </a:solidFill>
              </a:rPr>
              <a:t>slide</a:t>
            </a:r>
            <a:r>
              <a:rPr lang="es-ES" sz="1100" dirty="0">
                <a:solidFill>
                  <a:srgbClr val="FF0000"/>
                </a:solidFill>
              </a:rPr>
              <a:t> , identificamos las acciones puesta en valor del último reporte y Oportunidades de mejora.</a:t>
            </a:r>
            <a:endParaRPr sz="1100" dirty="0">
              <a:solidFill>
                <a:srgbClr val="FF0000"/>
              </a:solidFill>
            </a:endParaRPr>
          </a:p>
          <a:p>
            <a:pPr marL="0" lvl="0" indent="0" algn="l" rtl="0">
              <a:lnSpc>
                <a:spcPct val="100000"/>
              </a:lnSpc>
              <a:spcBef>
                <a:spcPts val="0"/>
              </a:spcBef>
              <a:spcAft>
                <a:spcPts val="0"/>
              </a:spcAft>
              <a:buSzPts val="1400"/>
              <a:buNone/>
            </a:pPr>
            <a:endParaRPr sz="1100" dirty="0"/>
          </a:p>
          <a:p>
            <a:pPr marL="0" lvl="0" indent="0" algn="l" rtl="0">
              <a:lnSpc>
                <a:spcPct val="100000"/>
              </a:lnSpc>
              <a:spcBef>
                <a:spcPts val="0"/>
              </a:spcBef>
              <a:spcAft>
                <a:spcPts val="0"/>
              </a:spcAft>
              <a:buSzPts val="1400"/>
              <a:buNone/>
            </a:pPr>
            <a:r>
              <a:rPr lang="es-ES" sz="1100" b="1" dirty="0"/>
              <a:t>DATA PARA INFORMACIÓN DE LA INDUSTRIA</a:t>
            </a:r>
            <a:endParaRPr sz="1100" b="1" dirty="0"/>
          </a:p>
          <a:p>
            <a:pPr marL="457200" lvl="0" indent="-228600" algn="just" rtl="0">
              <a:lnSpc>
                <a:spcPct val="107000"/>
              </a:lnSpc>
              <a:spcBef>
                <a:spcPts val="1500"/>
              </a:spcBef>
              <a:spcAft>
                <a:spcPts val="0"/>
              </a:spcAft>
              <a:buSzPts val="1400"/>
              <a:buNone/>
            </a:pPr>
            <a:r>
              <a:rPr lang="es-ES" sz="1000" dirty="0">
                <a:solidFill>
                  <a:srgbClr val="000000"/>
                </a:solidFill>
                <a:latin typeface="Arial"/>
                <a:ea typeface="Arial"/>
                <a:cs typeface="Arial"/>
                <a:sym typeface="Arial"/>
              </a:rPr>
              <a:t>Cuando hablamos de materialidad nos referimos a todos los aspectos ambientales, sociales y de gobernanza (ASG) que tienen un impacto sustancial, positivo o negativo, en la rentabilidad de la empresa y en sus grupos de interés.</a:t>
            </a:r>
            <a:endParaRPr sz="1000" dirty="0">
              <a:latin typeface="Calibri"/>
              <a:ea typeface="Calibri"/>
              <a:cs typeface="Calibri"/>
              <a:sym typeface="Calibri"/>
            </a:endParaRPr>
          </a:p>
          <a:p>
            <a:pPr marL="457200" lvl="0" indent="-228600" algn="just" rtl="0">
              <a:lnSpc>
                <a:spcPct val="107000"/>
              </a:lnSpc>
              <a:spcBef>
                <a:spcPts val="2300"/>
              </a:spcBef>
              <a:spcAft>
                <a:spcPts val="0"/>
              </a:spcAft>
              <a:buSzPts val="1400"/>
              <a:buNone/>
            </a:pPr>
            <a:r>
              <a:rPr lang="es-ES" sz="1000" dirty="0">
                <a:solidFill>
                  <a:srgbClr val="000000"/>
                </a:solidFill>
                <a:latin typeface="Arial"/>
                <a:ea typeface="Arial"/>
                <a:cs typeface="Arial"/>
                <a:sym typeface="Arial"/>
              </a:rPr>
              <a:t>Los temas materiales dependen de cada compañía, y varias definieron los temas a través de encuesta online donde consultaron a los líderes internos de cada área, las opiniones e inquietudes de los contactos directos en la </a:t>
            </a:r>
            <a:r>
              <a:rPr lang="es-ES" sz="1000" dirty="0" err="1">
                <a:solidFill>
                  <a:srgbClr val="000000"/>
                </a:solidFill>
                <a:latin typeface="Arial"/>
                <a:ea typeface="Arial"/>
                <a:cs typeface="Arial"/>
                <a:sym typeface="Arial"/>
              </a:rPr>
              <a:t>comunidad,los</a:t>
            </a:r>
            <a:r>
              <a:rPr lang="es-ES" sz="1000" dirty="0">
                <a:solidFill>
                  <a:srgbClr val="000000"/>
                </a:solidFill>
                <a:latin typeface="Arial"/>
                <a:ea typeface="Arial"/>
                <a:cs typeface="Arial"/>
                <a:sym typeface="Arial"/>
              </a:rPr>
              <a:t> principales referentes de la prensa y opinión pública, así como proveedores y clientes claves. Evaluando también las Directrices de hojas de ruta sectoriales para alcanzar los Objetivos de Desarrollo Sostenible (ODS).</a:t>
            </a:r>
            <a:endParaRPr sz="1000" dirty="0">
              <a:latin typeface="Calibri"/>
              <a:ea typeface="Calibri"/>
              <a:cs typeface="Calibri"/>
              <a:sym typeface="Calibri"/>
            </a:endParaRPr>
          </a:p>
          <a:p>
            <a:pPr marL="457200" lvl="0" indent="-228600" algn="just" rtl="0">
              <a:lnSpc>
                <a:spcPct val="107000"/>
              </a:lnSpc>
              <a:spcBef>
                <a:spcPts val="2300"/>
              </a:spcBef>
              <a:spcAft>
                <a:spcPts val="0"/>
              </a:spcAft>
              <a:buSzPts val="1400"/>
              <a:buNone/>
            </a:pPr>
            <a:r>
              <a:rPr lang="es-ES" sz="1000" dirty="0">
                <a:solidFill>
                  <a:srgbClr val="000000"/>
                </a:solidFill>
                <a:latin typeface="Arial"/>
                <a:ea typeface="Arial"/>
                <a:cs typeface="Arial"/>
                <a:sym typeface="Arial"/>
              </a:rPr>
              <a:t>Tanto la Norma ISO 26000 de Responsabilidad Social, como GRI coinciden en el hecho de gestionar y reportar aquellos temas identificados como MATERIALES para la organización, considerando los intereses y expectativas de los principales grupos de interés, los temas identificados por empresas del sector, etc.</a:t>
            </a:r>
            <a:endParaRPr sz="1000" dirty="0">
              <a:latin typeface="Calibri"/>
              <a:ea typeface="Calibri"/>
              <a:cs typeface="Calibri"/>
              <a:sym typeface="Calibri"/>
            </a:endParaRPr>
          </a:p>
          <a:p>
            <a:pPr marL="457200" lvl="0" indent="-228600" algn="just" rtl="0">
              <a:lnSpc>
                <a:spcPct val="107000"/>
              </a:lnSpc>
              <a:spcBef>
                <a:spcPts val="2300"/>
              </a:spcBef>
              <a:spcAft>
                <a:spcPts val="0"/>
              </a:spcAft>
              <a:buSzPts val="1400"/>
              <a:buNone/>
            </a:pPr>
            <a:r>
              <a:rPr lang="es-ES" sz="1100" dirty="0">
                <a:solidFill>
                  <a:srgbClr val="000000"/>
                </a:solidFill>
                <a:latin typeface="Arial"/>
                <a:ea typeface="Arial"/>
                <a:cs typeface="Arial"/>
                <a:sym typeface="Arial"/>
              </a:rPr>
              <a:t>Como consecuencia de este análisis, confeccionamos el siguiente listado de temas materiales que refleja la priorización de los más relevantes para el sector:</a:t>
            </a:r>
            <a:endParaRPr sz="1100" dirty="0">
              <a:latin typeface="Calibri"/>
              <a:ea typeface="Calibri"/>
              <a:cs typeface="Calibri"/>
              <a:sym typeface="Calibri"/>
            </a:endParaRPr>
          </a:p>
          <a:p>
            <a:pPr marL="342900" lvl="0" indent="-323850" algn="just" rtl="0">
              <a:lnSpc>
                <a:spcPct val="107000"/>
              </a:lnSpc>
              <a:spcBef>
                <a:spcPts val="2300"/>
              </a:spcBef>
              <a:spcAft>
                <a:spcPts val="0"/>
              </a:spcAft>
              <a:buSzPts val="1100"/>
              <a:buFont typeface="Arial"/>
              <a:buChar char="●"/>
            </a:pPr>
            <a:r>
              <a:rPr lang="es-ES" sz="1100" u="none" strike="noStrike" dirty="0">
                <a:solidFill>
                  <a:srgbClr val="FF0000"/>
                </a:solidFill>
                <a:latin typeface="Arial"/>
                <a:ea typeface="Arial"/>
                <a:cs typeface="Arial"/>
                <a:sym typeface="Arial"/>
              </a:rPr>
              <a:t>Ambiente:</a:t>
            </a:r>
            <a:r>
              <a:rPr lang="es-ES" sz="1100" u="none" strike="noStrike" dirty="0">
                <a:solidFill>
                  <a:srgbClr val="000000"/>
                </a:solidFill>
                <a:latin typeface="Arial"/>
                <a:ea typeface="Arial"/>
                <a:cs typeface="Arial"/>
                <a:sym typeface="Arial"/>
              </a:rPr>
              <a:t> Eficiencia energética, Protección de la </a:t>
            </a:r>
            <a:r>
              <a:rPr lang="es-ES" sz="1100" b="1" u="none" strike="noStrike" dirty="0">
                <a:solidFill>
                  <a:schemeClr val="accent3"/>
                </a:solidFill>
                <a:latin typeface="Arial"/>
                <a:ea typeface="Arial"/>
                <a:cs typeface="Arial"/>
                <a:sym typeface="Arial"/>
              </a:rPr>
              <a:t>biodiversidad, Gestión de agua y </a:t>
            </a:r>
            <a:r>
              <a:rPr lang="es-ES" sz="1100" b="1" u="none" strike="noStrike" dirty="0" err="1">
                <a:solidFill>
                  <a:schemeClr val="accent3"/>
                </a:solidFill>
                <a:latin typeface="Arial"/>
                <a:ea typeface="Arial"/>
                <a:cs typeface="Arial"/>
                <a:sym typeface="Arial"/>
              </a:rPr>
              <a:t>efluentes</a:t>
            </a:r>
            <a:r>
              <a:rPr lang="es-ES" sz="1100" u="none" strike="noStrike" dirty="0" err="1">
                <a:solidFill>
                  <a:schemeClr val="accent3"/>
                </a:solidFill>
                <a:latin typeface="Arial"/>
                <a:ea typeface="Arial"/>
                <a:cs typeface="Arial"/>
                <a:sym typeface="Arial"/>
              </a:rPr>
              <a:t>,Gestión</a:t>
            </a:r>
            <a:r>
              <a:rPr lang="es-ES" sz="1100" u="none" strike="noStrike" dirty="0">
                <a:solidFill>
                  <a:srgbClr val="000000"/>
                </a:solidFill>
                <a:latin typeface="Arial"/>
                <a:ea typeface="Arial"/>
                <a:cs typeface="Arial"/>
                <a:sym typeface="Arial"/>
              </a:rPr>
              <a:t> de residuos, Preparación y respuesta ante incidentes y emergencias, </a:t>
            </a:r>
            <a:r>
              <a:rPr lang="es-ES" sz="1100" b="1" u="none" strike="noStrike" dirty="0">
                <a:solidFill>
                  <a:srgbClr val="000000"/>
                </a:solidFill>
                <a:latin typeface="Arial"/>
                <a:ea typeface="Arial"/>
                <a:cs typeface="Arial"/>
                <a:sym typeface="Arial"/>
              </a:rPr>
              <a:t>Calidad de aire</a:t>
            </a:r>
            <a:r>
              <a:rPr lang="es-ES" sz="1100" u="none" strike="noStrike" dirty="0">
                <a:solidFill>
                  <a:srgbClr val="000000"/>
                </a:solidFill>
                <a:latin typeface="Arial"/>
                <a:ea typeface="Arial"/>
                <a:cs typeface="Arial"/>
                <a:sym typeface="Arial"/>
              </a:rPr>
              <a:t> y  Gestión de Emisiones.</a:t>
            </a:r>
            <a:endParaRPr sz="1100" u="none" strike="noStrike" dirty="0">
              <a:latin typeface="Calibri"/>
              <a:ea typeface="Calibri"/>
              <a:cs typeface="Calibri"/>
              <a:sym typeface="Calibri"/>
            </a:endParaRPr>
          </a:p>
          <a:p>
            <a:pPr marL="342900" lvl="0" indent="-323850" algn="just" rtl="0">
              <a:lnSpc>
                <a:spcPct val="107000"/>
              </a:lnSpc>
              <a:spcBef>
                <a:spcPts val="800"/>
              </a:spcBef>
              <a:spcAft>
                <a:spcPts val="0"/>
              </a:spcAft>
              <a:buSzPts val="1100"/>
              <a:buFont typeface="Arial"/>
              <a:buChar char="●"/>
            </a:pPr>
            <a:r>
              <a:rPr lang="es-ES" sz="1100" u="none" strike="noStrike" dirty="0">
                <a:solidFill>
                  <a:srgbClr val="FF0000"/>
                </a:solidFill>
                <a:latin typeface="Arial"/>
                <a:ea typeface="Arial"/>
                <a:cs typeface="Arial"/>
                <a:sym typeface="Arial"/>
              </a:rPr>
              <a:t>Social:</a:t>
            </a:r>
            <a:r>
              <a:rPr lang="es-ES" sz="1100" u="none" strike="noStrike" dirty="0">
                <a:solidFill>
                  <a:srgbClr val="000000"/>
                </a:solidFill>
                <a:latin typeface="Arial"/>
                <a:ea typeface="Arial"/>
                <a:cs typeface="Arial"/>
                <a:sym typeface="Arial"/>
              </a:rPr>
              <a:t> Formación y educación, Desarrollo e impacto en la comunidad, Salud y Seguridad en el trabajo, Diversidad e Inclusión, Empleo (contratación y rotación de colaboradores, beneficios, etc.)</a:t>
            </a:r>
            <a:endParaRPr sz="1100" u="none" strike="noStrike" dirty="0">
              <a:latin typeface="Calibri"/>
              <a:ea typeface="Calibri"/>
              <a:cs typeface="Calibri"/>
              <a:sym typeface="Calibri"/>
            </a:endParaRPr>
          </a:p>
          <a:p>
            <a:pPr marL="342900" lvl="0" indent="-323850" algn="just" rtl="0">
              <a:lnSpc>
                <a:spcPct val="107000"/>
              </a:lnSpc>
              <a:spcBef>
                <a:spcPts val="800"/>
              </a:spcBef>
              <a:spcAft>
                <a:spcPts val="0"/>
              </a:spcAft>
              <a:buSzPts val="1100"/>
              <a:buFont typeface="Arial"/>
              <a:buChar char="●"/>
            </a:pPr>
            <a:r>
              <a:rPr lang="es-ES" sz="1100" u="none" strike="noStrike" dirty="0">
                <a:solidFill>
                  <a:srgbClr val="FF0000"/>
                </a:solidFill>
                <a:latin typeface="Arial"/>
                <a:ea typeface="Arial"/>
                <a:cs typeface="Arial"/>
                <a:sym typeface="Arial"/>
              </a:rPr>
              <a:t>Economía: </a:t>
            </a:r>
            <a:r>
              <a:rPr lang="es-ES" sz="1100" u="none" strike="noStrike" dirty="0">
                <a:solidFill>
                  <a:srgbClr val="000000"/>
                </a:solidFill>
                <a:latin typeface="Arial"/>
                <a:ea typeface="Arial"/>
                <a:cs typeface="Arial"/>
                <a:sym typeface="Arial"/>
              </a:rPr>
              <a:t>Gobierno corporativo: Ética e Integridad, transparencia y anticorrupción, </a:t>
            </a:r>
            <a:r>
              <a:rPr lang="es-ES" sz="1100" b="1" u="none" strike="noStrike" dirty="0">
                <a:solidFill>
                  <a:srgbClr val="000000"/>
                </a:solidFill>
                <a:latin typeface="Arial"/>
                <a:ea typeface="Arial"/>
                <a:cs typeface="Arial"/>
                <a:sym typeface="Arial"/>
              </a:rPr>
              <a:t>Desempeño económico de la organización, Gestión de riesgos, Gestión responsable de la cadena de suministro.</a:t>
            </a:r>
            <a:endParaRPr sz="1100" b="1" dirty="0">
              <a:solidFill>
                <a:srgbClr val="000000"/>
              </a:solidFill>
              <a:latin typeface="Arial"/>
              <a:ea typeface="Arial"/>
              <a:cs typeface="Arial"/>
              <a:sym typeface="Arial"/>
            </a:endParaRPr>
          </a:p>
          <a:p>
            <a:pPr marL="457200" lvl="0" indent="-228600" algn="just" rtl="0">
              <a:lnSpc>
                <a:spcPct val="107000"/>
              </a:lnSpc>
              <a:spcBef>
                <a:spcPts val="800"/>
              </a:spcBef>
              <a:spcAft>
                <a:spcPts val="0"/>
              </a:spcAft>
              <a:buSzPts val="1400"/>
              <a:buNone/>
            </a:pPr>
            <a:r>
              <a:rPr lang="es-ES" sz="1100" dirty="0">
                <a:latin typeface="Arial"/>
                <a:ea typeface="Arial"/>
                <a:cs typeface="Arial"/>
                <a:sym typeface="Arial"/>
              </a:rPr>
              <a:t> </a:t>
            </a:r>
            <a:r>
              <a:rPr lang="es-ES" sz="1100" dirty="0">
                <a:solidFill>
                  <a:srgbClr val="000000"/>
                </a:solidFill>
                <a:latin typeface="Arial"/>
                <a:ea typeface="Arial"/>
                <a:cs typeface="Arial"/>
                <a:sym typeface="Arial"/>
              </a:rPr>
              <a:t>De acuerdo con estos temas materiales se llevarán las acciones correspondientes que serán medidas por los indicadores:</a:t>
            </a:r>
            <a:endParaRPr sz="1100" dirty="0">
              <a:latin typeface="Calibri"/>
              <a:ea typeface="Calibri"/>
              <a:cs typeface="Calibri"/>
              <a:sym typeface="Calibri"/>
            </a:endParaRPr>
          </a:p>
          <a:p>
            <a:pPr marL="457200" lvl="0" indent="-228600" algn="just" rtl="0">
              <a:lnSpc>
                <a:spcPct val="107000"/>
              </a:lnSpc>
              <a:spcBef>
                <a:spcPts val="2300"/>
              </a:spcBef>
              <a:spcAft>
                <a:spcPts val="0"/>
              </a:spcAft>
              <a:buSzPts val="1400"/>
              <a:buNone/>
            </a:pPr>
            <a:r>
              <a:rPr lang="es-ES" sz="1100" dirty="0">
                <a:solidFill>
                  <a:srgbClr val="000000"/>
                </a:solidFill>
                <a:latin typeface="Arial"/>
                <a:ea typeface="Arial"/>
                <a:cs typeface="Arial"/>
                <a:sym typeface="Arial"/>
              </a:rPr>
              <a:t>Indicadores de Ambiente: Intensidad de emisión de </a:t>
            </a:r>
            <a:r>
              <a:rPr lang="es-ES" sz="1100" dirty="0" err="1">
                <a:solidFill>
                  <a:srgbClr val="000000"/>
                </a:solidFill>
                <a:latin typeface="Arial"/>
                <a:ea typeface="Arial"/>
                <a:cs typeface="Arial"/>
                <a:sym typeface="Arial"/>
              </a:rPr>
              <a:t>GEi</a:t>
            </a:r>
            <a:r>
              <a:rPr lang="es-ES" sz="1100" dirty="0">
                <a:solidFill>
                  <a:srgbClr val="000000"/>
                </a:solidFill>
                <a:latin typeface="Arial"/>
                <a:ea typeface="Arial"/>
                <a:cs typeface="Arial"/>
                <a:sym typeface="Arial"/>
              </a:rPr>
              <a:t>, de metano, intensidad energética, % electricidad comprada de fuentes renovables, % de consumo de agua en zonas de estrés hídrico, Intensidad de captación de agua dulce, valorización de los residuos generados y en stock, Índice de frecuencia de derrames.</a:t>
            </a:r>
            <a:endParaRPr sz="1100" dirty="0">
              <a:latin typeface="Calibri"/>
              <a:ea typeface="Calibri"/>
              <a:cs typeface="Calibri"/>
              <a:sym typeface="Calibri"/>
            </a:endParaRPr>
          </a:p>
          <a:p>
            <a:pPr marL="457200" lvl="0" indent="-228600" algn="just" rtl="0">
              <a:lnSpc>
                <a:spcPct val="107000"/>
              </a:lnSpc>
              <a:spcBef>
                <a:spcPts val="2300"/>
              </a:spcBef>
              <a:spcAft>
                <a:spcPts val="0"/>
              </a:spcAft>
              <a:buSzPts val="1400"/>
              <a:buNone/>
            </a:pPr>
            <a:r>
              <a:rPr lang="es-ES" sz="1100" dirty="0">
                <a:solidFill>
                  <a:srgbClr val="000000"/>
                </a:solidFill>
                <a:latin typeface="Arial"/>
                <a:ea typeface="Arial"/>
                <a:cs typeface="Arial"/>
                <a:sym typeface="Arial"/>
              </a:rPr>
              <a:t>Indicadores Sociales: Horas de capacitación por colaborador,% de posiciones de liderazgo ocupadas por mujeres</a:t>
            </a:r>
            <a:endParaRPr sz="1100" dirty="0">
              <a:latin typeface="Calibri"/>
              <a:ea typeface="Calibri"/>
              <a:cs typeface="Calibri"/>
              <a:sym typeface="Calibri"/>
            </a:endParaRPr>
          </a:p>
          <a:p>
            <a:pPr marL="457200" lvl="0" indent="-228600" algn="just" rtl="0">
              <a:lnSpc>
                <a:spcPct val="107000"/>
              </a:lnSpc>
              <a:spcBef>
                <a:spcPts val="2300"/>
              </a:spcBef>
              <a:spcAft>
                <a:spcPts val="0"/>
              </a:spcAft>
              <a:buSzPts val="1400"/>
              <a:buNone/>
            </a:pPr>
            <a:r>
              <a:rPr lang="es-ES" sz="1100" dirty="0">
                <a:solidFill>
                  <a:srgbClr val="000000"/>
                </a:solidFill>
                <a:latin typeface="Arial"/>
                <a:ea typeface="Arial"/>
                <a:cs typeface="Arial"/>
                <a:sym typeface="Arial"/>
              </a:rPr>
              <a:t>Indicadores Gobernanza: % de empleados directos adheridos al Código de Ética y Conducta, % del personal de empresas de seguridad con capacitación en derechos humanos, Reporte sobre pagos a gobiernos</a:t>
            </a:r>
            <a:endParaRPr sz="1100" dirty="0">
              <a:latin typeface="Calibri"/>
              <a:ea typeface="Calibri"/>
              <a:cs typeface="Calibri"/>
              <a:sym typeface="Calibri"/>
            </a:endParaRPr>
          </a:p>
          <a:p>
            <a:pPr marL="0" lvl="0" indent="0" algn="l" rtl="0">
              <a:lnSpc>
                <a:spcPct val="100000"/>
              </a:lnSpc>
              <a:spcBef>
                <a:spcPts val="800"/>
              </a:spcBef>
              <a:spcAft>
                <a:spcPts val="0"/>
              </a:spcAft>
              <a:buSzPts val="1400"/>
              <a:buNone/>
            </a:pPr>
            <a:endParaRPr sz="1100" dirty="0"/>
          </a:p>
        </p:txBody>
      </p:sp>
      <p:sp>
        <p:nvSpPr>
          <p:cNvPr id="292" name="Google Shape;2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sz="1100"/>
              <a:t>Energías Renovables </a:t>
            </a:r>
            <a:endParaRPr sz="1100"/>
          </a:p>
          <a:p>
            <a:pPr marL="457200" lvl="0" indent="-317500" algn="l" rtl="0">
              <a:lnSpc>
                <a:spcPct val="100000"/>
              </a:lnSpc>
              <a:spcBef>
                <a:spcPts val="0"/>
              </a:spcBef>
              <a:spcAft>
                <a:spcPts val="0"/>
              </a:spcAft>
              <a:buSzPts val="1400"/>
              <a:buAutoNum type="arabicPeriod"/>
            </a:pPr>
            <a:r>
              <a:rPr lang="es-ES" sz="1100"/>
              <a:t>PECOM </a:t>
            </a:r>
            <a:r>
              <a:rPr lang="es-ES"/>
              <a:t>Participó de la construcción de 7  parque eólico con una potencia de energía limpia de 500 MW</a:t>
            </a:r>
            <a:endParaRPr/>
          </a:p>
          <a:p>
            <a:pPr marL="457200" lvl="0" indent="-317500" algn="l" rtl="0">
              <a:lnSpc>
                <a:spcPct val="100000"/>
              </a:lnSpc>
              <a:spcBef>
                <a:spcPts val="0"/>
              </a:spcBef>
              <a:spcAft>
                <a:spcPts val="0"/>
              </a:spcAft>
              <a:buSzPts val="1400"/>
              <a:buAutoNum type="arabicPeriod"/>
            </a:pPr>
            <a:r>
              <a:rPr lang="es-ES"/>
              <a:t>realizó la construcción de panales fotovoltaicos en base operativa ahorrando 3500 KW</a:t>
            </a:r>
            <a:endParaRPr/>
          </a:p>
          <a:p>
            <a:pPr marL="457200" lvl="0" indent="-317500" algn="l" rtl="0">
              <a:lnSpc>
                <a:spcPct val="100000"/>
              </a:lnSpc>
              <a:spcBef>
                <a:spcPts val="0"/>
              </a:spcBef>
              <a:spcAft>
                <a:spcPts val="0"/>
              </a:spcAft>
              <a:buSzPts val="1400"/>
              <a:buAutoNum type="arabicPeriod"/>
            </a:pPr>
            <a:r>
              <a:rPr lang="es-ES"/>
              <a:t>se procedió al reemplazo de las luminarias Led en todas las bases</a:t>
            </a:r>
            <a:endParaRPr/>
          </a:p>
          <a:p>
            <a:pPr marL="0" lvl="0" indent="0" algn="l" rtl="0">
              <a:lnSpc>
                <a:spcPct val="100000"/>
              </a:lnSpc>
              <a:spcBef>
                <a:spcPts val="0"/>
              </a:spcBef>
              <a:spcAft>
                <a:spcPts val="0"/>
              </a:spcAft>
              <a:buSzPts val="1400"/>
              <a:buNone/>
            </a:pPr>
            <a:r>
              <a:rPr lang="es-ES"/>
              <a:t>consumos de combustible</a:t>
            </a:r>
            <a:endParaRPr/>
          </a:p>
          <a:p>
            <a:pPr marL="457200" lvl="0" indent="-317500" algn="l" rtl="0">
              <a:lnSpc>
                <a:spcPct val="100000"/>
              </a:lnSpc>
              <a:spcBef>
                <a:spcPts val="0"/>
              </a:spcBef>
              <a:spcAft>
                <a:spcPts val="0"/>
              </a:spcAft>
              <a:buSzPts val="1400"/>
              <a:buAutoNum type="arabicPeriod"/>
            </a:pPr>
            <a:r>
              <a:rPr lang="es-ES"/>
              <a:t>lectura de ralentí de toda la flota mediante Gps de cada unidad, realizando campañas de concientización.</a:t>
            </a:r>
            <a:endParaRPr/>
          </a:p>
          <a:p>
            <a:pPr marL="0" lvl="0" indent="0" algn="l" rtl="0">
              <a:lnSpc>
                <a:spcPct val="100000"/>
              </a:lnSpc>
              <a:spcBef>
                <a:spcPts val="0"/>
              </a:spcBef>
              <a:spcAft>
                <a:spcPts val="0"/>
              </a:spcAft>
              <a:buSzPts val="1400"/>
              <a:buNone/>
            </a:pPr>
            <a:r>
              <a:rPr lang="es-ES"/>
              <a:t> Huella de carbono</a:t>
            </a:r>
            <a:endParaRPr/>
          </a:p>
          <a:p>
            <a:pPr marL="457200" lvl="0" indent="-317500" algn="l" rtl="0">
              <a:lnSpc>
                <a:spcPct val="100000"/>
              </a:lnSpc>
              <a:spcBef>
                <a:spcPts val="0"/>
              </a:spcBef>
              <a:spcAft>
                <a:spcPts val="0"/>
              </a:spcAft>
              <a:buSzPts val="1400"/>
              <a:buAutoNum type="arabicPeriod"/>
            </a:pPr>
            <a:r>
              <a:rPr lang="es-ES"/>
              <a:t>se confecciona el cálculo de huella de carbono de combustible, electricidad y gas. se calcula el valor equivalente en Co2. (solamente se calculo, no hubieron acciones)</a:t>
            </a:r>
            <a:endParaRPr/>
          </a:p>
        </p:txBody>
      </p:sp>
      <p:sp>
        <p:nvSpPr>
          <p:cNvPr id="320" name="Google Shape;32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b="1"/>
              <a:t>Crear una herramienta de medición de energía. </a:t>
            </a:r>
            <a:r>
              <a:rPr lang="es-ES"/>
              <a:t>Detectamos que el actual reporte es manual y de escasa información de análisis de datos y acciones. Crear una herramienta digital y eficaz para analizar la información y gestionar las acciones. todos los consumos son digitalizados y poseer una métrica YTD. </a:t>
            </a:r>
            <a:endParaRPr/>
          </a:p>
          <a:p>
            <a:pPr marL="0" lvl="0" indent="0" algn="l" rtl="0">
              <a:lnSpc>
                <a:spcPct val="100000"/>
              </a:lnSpc>
              <a:spcBef>
                <a:spcPts val="0"/>
              </a:spcBef>
              <a:spcAft>
                <a:spcPts val="0"/>
              </a:spcAft>
              <a:buSzPts val="1400"/>
              <a:buNone/>
            </a:pPr>
            <a:r>
              <a:rPr lang="es-ES" b="1"/>
              <a:t>Reporte Huella: </a:t>
            </a:r>
            <a:r>
              <a:rPr lang="es-ES"/>
              <a:t>Anteriormente solo fue alcance 1 y 2 en argentina. En la propuesta está incluir el resto de los países (brasil-Colombia y Bolivia) y el alcance 3. PECOM posee servicio de transporte tercerizado, estos consumos no están siendo contemplados. transportan químicos y materiales desde Comodoro a Brasil y Colombia.</a:t>
            </a:r>
            <a:endParaRPr/>
          </a:p>
          <a:p>
            <a:pPr marL="457200" lvl="0" indent="-317500" algn="l" rtl="0">
              <a:lnSpc>
                <a:spcPct val="100000"/>
              </a:lnSpc>
              <a:spcBef>
                <a:spcPts val="0"/>
              </a:spcBef>
              <a:spcAft>
                <a:spcPts val="0"/>
              </a:spcAft>
              <a:buSzPts val="1400"/>
              <a:buAutoNum type="arabicPeriod"/>
            </a:pPr>
            <a:r>
              <a:rPr lang="es-ES" b="1"/>
              <a:t>Parque cerrado unidades</a:t>
            </a:r>
            <a:r>
              <a:rPr lang="es-ES"/>
              <a:t>: Dentro de los consumos de en Alcance 1  se evidencia el consumo de combustible. se propone realizar parque cerrado. reduce el uso de las unidades incorporando buses en recorridos para eliminar unidades livianas. 1 bus de 50  personas reduce 12 unidades livianas.</a:t>
            </a:r>
            <a:endParaRPr/>
          </a:p>
          <a:p>
            <a:pPr marL="457200" lvl="0" indent="-317500" algn="l" rtl="0">
              <a:lnSpc>
                <a:spcPct val="100000"/>
              </a:lnSpc>
              <a:spcBef>
                <a:spcPts val="0"/>
              </a:spcBef>
              <a:spcAft>
                <a:spcPts val="0"/>
              </a:spcAft>
              <a:buSzPts val="1400"/>
              <a:buAutoNum type="arabicPeriod"/>
            </a:pPr>
            <a:r>
              <a:rPr lang="es-ES" b="1"/>
              <a:t>Paneles fotovoltaicos: </a:t>
            </a:r>
            <a:r>
              <a:rPr lang="es-ES"/>
              <a:t>replicar la colocación de paneles fotovoltaicos en las instalaciones fijas de PECOM.</a:t>
            </a:r>
            <a:endParaRPr/>
          </a:p>
          <a:p>
            <a:pPr marL="0" lvl="0" indent="0" algn="l" rtl="0">
              <a:lnSpc>
                <a:spcPct val="100000"/>
              </a:lnSpc>
              <a:spcBef>
                <a:spcPts val="0"/>
              </a:spcBef>
              <a:spcAft>
                <a:spcPts val="0"/>
              </a:spcAft>
              <a:buSzPts val="1400"/>
              <a:buNone/>
            </a:pPr>
            <a:r>
              <a:rPr lang="es-ES" b="1"/>
              <a:t>Estructura: </a:t>
            </a:r>
            <a:r>
              <a:rPr lang="es-ES"/>
              <a:t>crear la estructura de sustentabilidad y sus reportes. El objetivo es enfocar un área para trabajar permanente en los puntos estratégicos del reporte. (recursos). se propone colocar un jefe en distintas areas de  Argentina,  BR-BOL-COL y personal de soportes   </a:t>
            </a:r>
            <a:endParaRPr/>
          </a:p>
          <a:p>
            <a:pPr marL="0" lvl="0" indent="0" algn="l" rtl="0">
              <a:lnSpc>
                <a:spcPct val="100000"/>
              </a:lnSpc>
              <a:spcBef>
                <a:spcPts val="0"/>
              </a:spcBef>
              <a:spcAft>
                <a:spcPts val="0"/>
              </a:spcAft>
              <a:buSzPts val="1400"/>
              <a:buNone/>
            </a:pPr>
            <a:r>
              <a:rPr lang="es-ES" b="1"/>
              <a:t>Alianzas estratégicas: </a:t>
            </a:r>
            <a:endParaRPr b="1"/>
          </a:p>
          <a:p>
            <a:pPr marL="457200" lvl="0" indent="-317500" algn="l" rtl="0">
              <a:lnSpc>
                <a:spcPct val="100000"/>
              </a:lnSpc>
              <a:spcBef>
                <a:spcPts val="0"/>
              </a:spcBef>
              <a:spcAft>
                <a:spcPts val="0"/>
              </a:spcAft>
              <a:buSzPts val="1400"/>
              <a:buAutoNum type="arabicPeriod"/>
            </a:pPr>
            <a:r>
              <a:rPr lang="es-ES"/>
              <a:t>analizar nacionales o internacionales en proyectos y estudios estratégicos en línea con las tendencias globales de descarbonización del sector.(alianzas: universidades  - temas a desarrollar: hidrógeno verde (hidrógeno de energías renov – hidrógeno azul (baja carga de metano). </a:t>
            </a:r>
            <a:endParaRPr/>
          </a:p>
          <a:p>
            <a:pPr marL="457200" lvl="0" indent="-317500" algn="l" rtl="0">
              <a:lnSpc>
                <a:spcPct val="100000"/>
              </a:lnSpc>
              <a:spcBef>
                <a:spcPts val="0"/>
              </a:spcBef>
              <a:spcAft>
                <a:spcPts val="0"/>
              </a:spcAft>
              <a:buSzPts val="1400"/>
              <a:buAutoNum type="arabicPeriod"/>
            </a:pPr>
            <a:r>
              <a:rPr lang="es-ES"/>
              <a:t>Crear un consorcio de empresas del sector y realizar células de trabajo en los diferentes temas. se propone realizar alianzas con Clientes como YPF Argentina, 3R en brasil, YPFB Chaco en Bolivia y Ecopetrol en Colombia. </a:t>
            </a:r>
            <a:endParaRPr/>
          </a:p>
          <a:p>
            <a:pPr marL="457200" lvl="0" indent="-317500" algn="l" rtl="0">
              <a:lnSpc>
                <a:spcPct val="100000"/>
              </a:lnSpc>
              <a:spcBef>
                <a:spcPts val="0"/>
              </a:spcBef>
              <a:spcAft>
                <a:spcPts val="0"/>
              </a:spcAft>
              <a:buSzPts val="1400"/>
              <a:buAutoNum type="arabicPeriod"/>
            </a:pPr>
            <a:r>
              <a:rPr lang="es-ES"/>
              <a:t>realizar mesas de trabajo con las empresas del grupo PECOM. por ejemplo Agro y molino , la madurez de sus reportes son de gran recorrido y comparten áreas, compartir experiencias  y podrían compartir recursos.</a:t>
            </a:r>
            <a:endParaRPr/>
          </a:p>
        </p:txBody>
      </p:sp>
      <p:sp>
        <p:nvSpPr>
          <p:cNvPr id="354" name="Google Shape;354;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En cuanto a lo que respecta Gestión ambiental, tomamos como plan de acción con foco  en: residuos, efluentes y procesos productivos. La primera actividad realizada fue la implementación de un plan de gestión circular de residuos promoviendo la segregación , reutilización y reciclaje de los mismos. </a:t>
            </a:r>
            <a:endParaRPr/>
          </a:p>
          <a:p>
            <a:pPr marL="0" lvl="0" indent="0" algn="l" rtl="0">
              <a:lnSpc>
                <a:spcPct val="100000"/>
              </a:lnSpc>
              <a:spcBef>
                <a:spcPts val="0"/>
              </a:spcBef>
              <a:spcAft>
                <a:spcPts val="0"/>
              </a:spcAft>
              <a:buSzPts val="1400"/>
              <a:buNone/>
            </a:pPr>
            <a:r>
              <a:rPr lang="es-ES"/>
              <a:t>Se realizaron reciclado de ECO botellas  en comodoro Rivadavia</a:t>
            </a:r>
            <a:endParaRPr/>
          </a:p>
          <a:p>
            <a:pPr marL="0" lvl="0" indent="0" algn="l" rtl="0">
              <a:lnSpc>
                <a:spcPct val="100000"/>
              </a:lnSpc>
              <a:spcBef>
                <a:spcPts val="0"/>
              </a:spcBef>
              <a:spcAft>
                <a:spcPts val="0"/>
              </a:spcAft>
              <a:buSzPts val="1400"/>
              <a:buNone/>
            </a:pPr>
            <a:r>
              <a:rPr lang="es-ES"/>
              <a:t> Los  dispositivos electrónicos en desuso fue donado a un instituto  de educación técnica y asociaciones. </a:t>
            </a:r>
            <a:endParaRPr/>
          </a:p>
          <a:p>
            <a:pPr marL="0" lvl="0" indent="0" algn="l" rtl="0">
              <a:lnSpc>
                <a:spcPct val="100000"/>
              </a:lnSpc>
              <a:spcBef>
                <a:spcPts val="0"/>
              </a:spcBef>
              <a:spcAft>
                <a:spcPts val="0"/>
              </a:spcAft>
              <a:buSzPts val="1400"/>
              <a:buNone/>
            </a:pPr>
            <a:r>
              <a:rPr lang="es-ES"/>
              <a:t>También se realizó un plan  de reutilización de tambores o contenedores plásticos de los productos químicos que fabricamos para ser utilizados para almacenar otros productos.</a:t>
            </a:r>
            <a:endParaRPr/>
          </a:p>
          <a:p>
            <a:pPr marL="0" lvl="0" indent="0" algn="l" rtl="0">
              <a:lnSpc>
                <a:spcPct val="100000"/>
              </a:lnSpc>
              <a:spcBef>
                <a:spcPts val="0"/>
              </a:spcBef>
              <a:spcAft>
                <a:spcPts val="0"/>
              </a:spcAft>
              <a:buSzPts val="1400"/>
              <a:buNone/>
            </a:pPr>
            <a:r>
              <a:rPr lang="es-ES"/>
              <a:t>Por último, Se donaron a la Municipalidad de Pico truncado de Santa cruz tambores de 200 litros para ser utilizados como composteras.</a:t>
            </a:r>
            <a:endParaRPr/>
          </a:p>
          <a:p>
            <a:pPr marL="0" lvl="0" indent="0" algn="l" rtl="0">
              <a:lnSpc>
                <a:spcPct val="100000"/>
              </a:lnSpc>
              <a:spcBef>
                <a:spcPts val="0"/>
              </a:spcBef>
              <a:spcAft>
                <a:spcPts val="0"/>
              </a:spcAft>
              <a:buSzPts val="1400"/>
              <a:buNone/>
            </a:pPr>
            <a:r>
              <a:rPr lang="es-ES"/>
              <a:t>En  cuanto a la reutilización de agua , se realizó un circuito cerrado de agua que se reutiliza en el proceso de lavado de bombas mecánicas y esto permite reducir el consumo de agua. </a:t>
            </a:r>
            <a:endParaRPr/>
          </a:p>
          <a:p>
            <a:pPr marL="0" lvl="0" indent="0" algn="l" rtl="0">
              <a:lnSpc>
                <a:spcPct val="100000"/>
              </a:lnSpc>
              <a:spcBef>
                <a:spcPts val="0"/>
              </a:spcBef>
              <a:spcAft>
                <a:spcPts val="0"/>
              </a:spcAft>
              <a:buSzPts val="1400"/>
              <a:buNone/>
            </a:pPr>
            <a:r>
              <a:rPr lang="es-ES"/>
              <a:t>Además las plantas de efluentes cloacales, una vez que realiza su trabajo de tratamiento de esta agua, es utilizada como agua de riego. </a:t>
            </a:r>
            <a:endParaRPr/>
          </a:p>
        </p:txBody>
      </p:sp>
      <p:sp>
        <p:nvSpPr>
          <p:cNvPr id="382" name="Google Shape;382;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Joa</a:t>
            </a:r>
            <a:endParaRPr/>
          </a:p>
          <a:p>
            <a:pPr marL="0" lvl="0" indent="0" algn="l" rtl="0">
              <a:lnSpc>
                <a:spcPct val="100000"/>
              </a:lnSpc>
              <a:spcBef>
                <a:spcPts val="0"/>
              </a:spcBef>
              <a:spcAft>
                <a:spcPts val="0"/>
              </a:spcAft>
              <a:buSzPts val="1400"/>
              <a:buNone/>
            </a:pPr>
            <a:r>
              <a:rPr lang="es-ES"/>
              <a:t>en cuanto a residuos como propuesta de mejora, como el objetivo de la compañía es la digitalización ( lo cual estamos trabajando con el área de innovación) proponemos sumarnos a este cambio, aplicando un sistema de seguimiento por medio de QR para realizar una gestión 100% digital  y transparente de los residuos generados hasta su final disposición.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s-ES"/>
              <a:t>En cuanto a la reutilización del agua, se trabajará en ampliar esta práctica. Pudimos detectar en nuestra sede de Comodoro Rivadavia  un alto consumo de agua por el uso de sanitarios. Por este motivo, es un área donde se puede usar el agua  proveniente de las planta de efluentes en los inodoros y mingitorios y así reducir unos 10m3 de agua. Esta mejora se  implementará en la Sede de Comodoro Rivadavia y en la sede de  Victoria en BS.AS. </a:t>
            </a:r>
            <a:endParaRPr/>
          </a:p>
          <a:p>
            <a:pPr marL="0" lvl="0" indent="0" algn="l" rtl="0">
              <a:lnSpc>
                <a:spcPct val="100000"/>
              </a:lnSpc>
              <a:spcBef>
                <a:spcPts val="0"/>
              </a:spcBef>
              <a:spcAft>
                <a:spcPts val="0"/>
              </a:spcAft>
              <a:buSzPts val="1400"/>
              <a:buNone/>
            </a:pPr>
            <a:r>
              <a:rPr lang="es-ES"/>
              <a:t>En este último lugar, detectamos que por su gran extensión de la superficie , podemos captar una cantidad importante de agua de lluvia en tanques y utilizar para el riego del parque.</a:t>
            </a:r>
            <a:endParaRPr/>
          </a:p>
        </p:txBody>
      </p:sp>
      <p:sp>
        <p:nvSpPr>
          <p:cNvPr id="417" name="Google Shape;417;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TITLE">
    <p:spTree>
      <p:nvGrpSpPr>
        <p:cNvPr id="1" name="Shape 56"/>
        <p:cNvGrpSpPr/>
        <p:nvPr/>
      </p:nvGrpSpPr>
      <p:grpSpPr>
        <a:xfrm>
          <a:off x="0" y="0"/>
          <a:ext cx="0" cy="0"/>
          <a:chOff x="0" y="0"/>
          <a:chExt cx="0" cy="0"/>
        </a:xfrm>
      </p:grpSpPr>
      <p:pic>
        <p:nvPicPr>
          <p:cNvPr id="57" name="Google Shape;57;p9"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58" name="Google Shape;58;p9"/>
          <p:cNvGrpSpPr/>
          <p:nvPr/>
        </p:nvGrpSpPr>
        <p:grpSpPr>
          <a:xfrm>
            <a:off x="0" y="0"/>
            <a:ext cx="2305051" cy="6858001"/>
            <a:chOff x="0" y="0"/>
            <a:chExt cx="2305051" cy="6858001"/>
          </a:xfrm>
        </p:grpSpPr>
        <p:sp>
          <p:nvSpPr>
            <p:cNvPr id="59" name="Google Shape;59;p9"/>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9"/>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9"/>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9"/>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9"/>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9"/>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5" name="Google Shape;65;p9"/>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6" name="Google Shape;66;p9"/>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9"/>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8" name="Google Shape;68;p9"/>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9" name="Google Shape;69;p9"/>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9"/>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9"/>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72" name="Google Shape;72;p9"/>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9"/>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4" name="Google Shape;74;p9"/>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9"/>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9"/>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7" name="Google Shape;77;p9"/>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9"/>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9"/>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80" name="Google Shape;80;p9"/>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9"/>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82" name="Google Shape;82;p9"/>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9"/>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4" name="Google Shape;84;p9"/>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9"/>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6" name="Google Shape;86;p9"/>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9"/>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9"/>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9"/>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90" name="Google Shape;90;p9"/>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91" name="Google Shape;91;p9"/>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9"/>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93" name="Google Shape;93;p9"/>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4" name="Google Shape;94;p9"/>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9"/>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6" name="Google Shape;96;p9"/>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9"/>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8" name="Google Shape;98;p9"/>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9"/>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9"/>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101" name="Google Shape;101;p9"/>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9"/>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103" name="Google Shape;103;p9"/>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9"/>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9"/>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6" name="Google Shape;106;p9"/>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7" name="Google Shape;107;p9"/>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9"/>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9"/>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10" name="Google Shape;110;p9"/>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9"/>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12" name="Google Shape;112;p9"/>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 name="Google Shape;113;p9"/>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9"/>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115" name="Google Shape;115;p9"/>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9"/>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9"/>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Imagen panorámica con descripción">
  <p:cSld name="Imagen panorámica con descripción">
    <p:spTree>
      <p:nvGrpSpPr>
        <p:cNvPr id="1" name="Shape 169"/>
        <p:cNvGrpSpPr/>
        <p:nvPr/>
      </p:nvGrpSpPr>
      <p:grpSpPr>
        <a:xfrm>
          <a:off x="0" y="0"/>
          <a:ext cx="0" cy="0"/>
          <a:chOff x="0" y="0"/>
          <a:chExt cx="0" cy="0"/>
        </a:xfrm>
      </p:grpSpPr>
      <p:sp>
        <p:nvSpPr>
          <p:cNvPr id="170" name="Google Shape;170;p18"/>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18"/>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72" name="Google Shape;172;p18"/>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3" name="Google Shape;173;p1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1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1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ítulo y descripción">
  <p:cSld name="Título y descripción">
    <p:spTree>
      <p:nvGrpSpPr>
        <p:cNvPr id="1" name="Shape 176"/>
        <p:cNvGrpSpPr/>
        <p:nvPr/>
      </p:nvGrpSpPr>
      <p:grpSpPr>
        <a:xfrm>
          <a:off x="0" y="0"/>
          <a:ext cx="0" cy="0"/>
          <a:chOff x="0" y="0"/>
          <a:chExt cx="0" cy="0"/>
        </a:xfrm>
      </p:grpSpPr>
      <p:sp>
        <p:nvSpPr>
          <p:cNvPr id="177" name="Google Shape;177;p19"/>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19"/>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9" name="Google Shape;179;p1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1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1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Cita con descripción">
  <p:cSld name="Cita con descripción">
    <p:spTree>
      <p:nvGrpSpPr>
        <p:cNvPr id="1" name="Shape 182"/>
        <p:cNvGrpSpPr/>
        <p:nvPr/>
      </p:nvGrpSpPr>
      <p:grpSpPr>
        <a:xfrm>
          <a:off x="0" y="0"/>
          <a:ext cx="0" cy="0"/>
          <a:chOff x="0" y="0"/>
          <a:chExt cx="0" cy="0"/>
        </a:xfrm>
      </p:grpSpPr>
      <p:sp>
        <p:nvSpPr>
          <p:cNvPr id="183" name="Google Shape;183;p20"/>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20"/>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5" name="Google Shape;185;p20"/>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6" name="Google Shape;186;p2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2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2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ES"/>
              <a:t>‹Nº›</a:t>
            </a:fld>
            <a:endParaRPr/>
          </a:p>
        </p:txBody>
      </p:sp>
      <p:sp>
        <p:nvSpPr>
          <p:cNvPr id="189" name="Google Shape;189;p20"/>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Twentieth Century"/>
              <a:buNone/>
            </a:pPr>
            <a:r>
              <a:rPr lang="es-ES" sz="8000" b="0" i="0" u="none" strike="noStrike" cap="none">
                <a:solidFill>
                  <a:schemeClr val="lt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
        <p:nvSpPr>
          <p:cNvPr id="190" name="Google Shape;190;p20"/>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Twentieth Century"/>
              <a:buNone/>
            </a:pPr>
            <a:r>
              <a:rPr lang="es-ES" sz="8000" b="0" i="0" u="none" strike="noStrike" cap="none">
                <a:solidFill>
                  <a:schemeClr val="lt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arjeta de nombre">
  <p:cSld name="Tarjeta de nombre">
    <p:spTree>
      <p:nvGrpSpPr>
        <p:cNvPr id="1" name="Shape 191"/>
        <p:cNvGrpSpPr/>
        <p:nvPr/>
      </p:nvGrpSpPr>
      <p:grpSpPr>
        <a:xfrm>
          <a:off x="0" y="0"/>
          <a:ext cx="0" cy="0"/>
          <a:chOff x="0" y="0"/>
          <a:chExt cx="0" cy="0"/>
        </a:xfrm>
      </p:grpSpPr>
      <p:sp>
        <p:nvSpPr>
          <p:cNvPr id="192" name="Google Shape;192;p21"/>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21"/>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4" name="Google Shape;194;p2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2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2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Columna 3">
  <p:cSld name="Columna 3">
    <p:spTree>
      <p:nvGrpSpPr>
        <p:cNvPr id="1" name="Shape 197"/>
        <p:cNvGrpSpPr/>
        <p:nvPr/>
      </p:nvGrpSpPr>
      <p:grpSpPr>
        <a:xfrm>
          <a:off x="0" y="0"/>
          <a:ext cx="0" cy="0"/>
          <a:chOff x="0" y="0"/>
          <a:chExt cx="0" cy="0"/>
        </a:xfrm>
      </p:grpSpPr>
      <p:sp>
        <p:nvSpPr>
          <p:cNvPr id="198" name="Google Shape;198;p22"/>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22"/>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0" name="Google Shape;200;p22"/>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1" name="Google Shape;201;p22"/>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2" name="Google Shape;202;p22"/>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3" name="Google Shape;203;p22"/>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4" name="Google Shape;204;p22"/>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5" name="Google Shape;205;p2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2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2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Columna de imagen 3">
  <p:cSld name="Columna de imagen 3">
    <p:spTree>
      <p:nvGrpSpPr>
        <p:cNvPr id="1" name="Shape 208"/>
        <p:cNvGrpSpPr/>
        <p:nvPr/>
      </p:nvGrpSpPr>
      <p:grpSpPr>
        <a:xfrm>
          <a:off x="0" y="0"/>
          <a:ext cx="0" cy="0"/>
          <a:chOff x="0" y="0"/>
          <a:chExt cx="0" cy="0"/>
        </a:xfrm>
      </p:grpSpPr>
      <p:sp>
        <p:nvSpPr>
          <p:cNvPr id="209" name="Google Shape;209;p23"/>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23"/>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1" name="Google Shape;211;p23"/>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2" name="Google Shape;212;p23"/>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3" name="Google Shape;213;p23"/>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4" name="Google Shape;214;p23"/>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5" name="Google Shape;215;p23"/>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6" name="Google Shape;216;p23"/>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7" name="Google Shape;217;p23"/>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8" name="Google Shape;218;p23"/>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9" name="Google Shape;219;p2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0" name="Google Shape;220;p2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2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ítulo y texto vertical" type="vertTx">
  <p:cSld name="VERTICAL_TEXT">
    <p:spTree>
      <p:nvGrpSpPr>
        <p:cNvPr id="1" name="Shape 222"/>
        <p:cNvGrpSpPr/>
        <p:nvPr/>
      </p:nvGrpSpPr>
      <p:grpSpPr>
        <a:xfrm>
          <a:off x="0" y="0"/>
          <a:ext cx="0" cy="0"/>
          <a:chOff x="0" y="0"/>
          <a:chExt cx="0" cy="0"/>
        </a:xfrm>
      </p:grpSpPr>
      <p:sp>
        <p:nvSpPr>
          <p:cNvPr id="223" name="Google Shape;223;p24"/>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p24"/>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5" name="Google Shape;225;p2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2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2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ítulo vertical y texto" type="vertTitleAndTx">
  <p:cSld name="VERTICAL_TITLE_AND_VERTICAL_TEXT">
    <p:spTree>
      <p:nvGrpSpPr>
        <p:cNvPr id="1" name="Shape 228"/>
        <p:cNvGrpSpPr/>
        <p:nvPr/>
      </p:nvGrpSpPr>
      <p:grpSpPr>
        <a:xfrm>
          <a:off x="0" y="0"/>
          <a:ext cx="0" cy="0"/>
          <a:chOff x="0" y="0"/>
          <a:chExt cx="0" cy="0"/>
        </a:xfrm>
      </p:grpSpPr>
      <p:sp>
        <p:nvSpPr>
          <p:cNvPr id="229" name="Google Shape;229;p25"/>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25"/>
          <p:cNvSpPr txBox="1">
            <a:spLocks noGrp="1"/>
          </p:cNvSpPr>
          <p:nvPr>
            <p:ph type="body" idx="1"/>
          </p:nvPr>
        </p:nvSpPr>
        <p:spPr>
          <a:xfrm rot="5400000">
            <a:off x="2424905"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31" name="Google Shape;231;p2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p2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2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ítulo y objetos" type="obj">
  <p:cSld name="OBJECT">
    <p:spTree>
      <p:nvGrpSpPr>
        <p:cNvPr id="1" name="Shape 118"/>
        <p:cNvGrpSpPr/>
        <p:nvPr/>
      </p:nvGrpSpPr>
      <p:grpSpPr>
        <a:xfrm>
          <a:off x="0" y="0"/>
          <a:ext cx="0" cy="0"/>
          <a:chOff x="0" y="0"/>
          <a:chExt cx="0" cy="0"/>
        </a:xfrm>
      </p:grpSpPr>
      <p:sp>
        <p:nvSpPr>
          <p:cNvPr id="119" name="Google Shape;119;p10"/>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10"/>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21" name="Google Shape;121;p1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1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1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ncabezado de sección" type="secHead">
  <p:cSld name="SECTION_HEADER">
    <p:spTree>
      <p:nvGrpSpPr>
        <p:cNvPr id="1" name="Shape 124"/>
        <p:cNvGrpSpPr/>
        <p:nvPr/>
      </p:nvGrpSpPr>
      <p:grpSpPr>
        <a:xfrm>
          <a:off x="0" y="0"/>
          <a:ext cx="0" cy="0"/>
          <a:chOff x="0" y="0"/>
          <a:chExt cx="0" cy="0"/>
        </a:xfrm>
      </p:grpSpPr>
      <p:sp>
        <p:nvSpPr>
          <p:cNvPr id="125" name="Google Shape;125;p11"/>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11"/>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27" name="Google Shape;127;p1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1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1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Dos objetos" type="twoObj">
  <p:cSld name="TWO_OBJECTS">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12"/>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3" name="Google Shape;133;p12"/>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4" name="Google Shape;134;p1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1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1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mparación" type="twoTxTwoObj">
  <p:cSld name="TWO_OBJECTS_WITH_TEXT">
    <p:spTree>
      <p:nvGrpSpPr>
        <p:cNvPr id="1" name="Shape 137"/>
        <p:cNvGrpSpPr/>
        <p:nvPr/>
      </p:nvGrpSpPr>
      <p:grpSpPr>
        <a:xfrm>
          <a:off x="0" y="0"/>
          <a:ext cx="0" cy="0"/>
          <a:chOff x="0" y="0"/>
          <a:chExt cx="0" cy="0"/>
        </a:xfrm>
      </p:grpSpPr>
      <p:sp>
        <p:nvSpPr>
          <p:cNvPr id="138" name="Google Shape;138;p13"/>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13"/>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40" name="Google Shape;140;p13"/>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1" name="Google Shape;141;p13"/>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42" name="Google Shape;142;p13"/>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3" name="Google Shape;143;p1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1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1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olo el título" type="titleOnly">
  <p:cSld name="TITLE_ONLY">
    <p:spTree>
      <p:nvGrpSpPr>
        <p:cNvPr id="1" name="Shape 146"/>
        <p:cNvGrpSpPr/>
        <p:nvPr/>
      </p:nvGrpSpPr>
      <p:grpSpPr>
        <a:xfrm>
          <a:off x="0" y="0"/>
          <a:ext cx="0" cy="0"/>
          <a:chOff x="0" y="0"/>
          <a:chExt cx="0" cy="0"/>
        </a:xfrm>
      </p:grpSpPr>
      <p:sp>
        <p:nvSpPr>
          <p:cNvPr id="147" name="Google Shape;147;p14"/>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1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1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1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En blanco" type="blank">
  <p:cSld name="BLANK">
    <p:spTree>
      <p:nvGrpSpPr>
        <p:cNvPr id="1" name="Shape 151"/>
        <p:cNvGrpSpPr/>
        <p:nvPr/>
      </p:nvGrpSpPr>
      <p:grpSpPr>
        <a:xfrm>
          <a:off x="0" y="0"/>
          <a:ext cx="0" cy="0"/>
          <a:chOff x="0" y="0"/>
          <a:chExt cx="0" cy="0"/>
        </a:xfrm>
      </p:grpSpPr>
      <p:sp>
        <p:nvSpPr>
          <p:cNvPr id="152" name="Google Shape;152;p1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1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1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ido con título" type="objTx">
  <p:cSld name="OBJECT_WITH_CAPTION_TEXT">
    <p:spTree>
      <p:nvGrpSpPr>
        <p:cNvPr id="1" name="Shape 155"/>
        <p:cNvGrpSpPr/>
        <p:nvPr/>
      </p:nvGrpSpPr>
      <p:grpSpPr>
        <a:xfrm>
          <a:off x="0" y="0"/>
          <a:ext cx="0" cy="0"/>
          <a:chOff x="0" y="0"/>
          <a:chExt cx="0" cy="0"/>
        </a:xfrm>
      </p:grpSpPr>
      <p:sp>
        <p:nvSpPr>
          <p:cNvPr id="156" name="Google Shape;156;p16"/>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16"/>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8" name="Google Shape;158;p16"/>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59" name="Google Shape;159;p1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1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1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Imagen con título" type="picTx">
  <p:cSld name="PICTURE_WITH_CAPTION_TEXT">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17"/>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65" name="Google Shape;165;p17"/>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6" name="Google Shape;166;p1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1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1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8" descr="\\DROBO-FS\QuickDrops\JB\PPTX NG\Droplets\LightingOverlay.png"/>
          <p:cNvPicPr preferRelativeResize="0"/>
          <p:nvPr/>
        </p:nvPicPr>
        <p:blipFill rotWithShape="1">
          <a:blip r:embed="rId19">
            <a:alphaModFix amt="30000"/>
          </a:blip>
          <a:srcRect/>
          <a:stretch/>
        </p:blipFill>
        <p:spPr>
          <a:xfrm>
            <a:off x="0" y="-1"/>
            <a:ext cx="12192003" cy="6858001"/>
          </a:xfrm>
          <a:prstGeom prst="rect">
            <a:avLst/>
          </a:prstGeom>
          <a:noFill/>
          <a:ln>
            <a:noFill/>
          </a:ln>
        </p:spPr>
      </p:pic>
      <p:grpSp>
        <p:nvGrpSpPr>
          <p:cNvPr id="11" name="Google Shape;11;p8"/>
          <p:cNvGrpSpPr/>
          <p:nvPr/>
        </p:nvGrpSpPr>
        <p:grpSpPr>
          <a:xfrm>
            <a:off x="-14288" y="0"/>
            <a:ext cx="12053888" cy="6858001"/>
            <a:chOff x="-14288" y="0"/>
            <a:chExt cx="12053888" cy="6858001"/>
          </a:xfrm>
        </p:grpSpPr>
        <p:grpSp>
          <p:nvGrpSpPr>
            <p:cNvPr id="12" name="Google Shape;12;p8"/>
            <p:cNvGrpSpPr/>
            <p:nvPr/>
          </p:nvGrpSpPr>
          <p:grpSpPr>
            <a:xfrm>
              <a:off x="-14288" y="0"/>
              <a:ext cx="1220788" cy="6858001"/>
              <a:chOff x="-14288" y="0"/>
              <a:chExt cx="1220788" cy="6858001"/>
            </a:xfrm>
          </p:grpSpPr>
          <p:sp>
            <p:nvSpPr>
              <p:cNvPr id="13" name="Google Shape;13;p8"/>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8"/>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8"/>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8"/>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7" name="Google Shape;17;p8"/>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8"/>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9" name="Google Shape;19;p8"/>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20" name="Google Shape;20;p8"/>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8"/>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8"/>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23" name="Google Shape;23;p8"/>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 name="Google Shape;24;p8"/>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sm" len="sm"/>
                <a:tailEnd type="none" w="sm" len="sm"/>
              </a:ln>
            </p:spPr>
          </p:cxnSp>
          <p:sp>
            <p:nvSpPr>
              <p:cNvPr id="25" name="Google Shape;25;p8"/>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6" name="Google Shape;26;p8"/>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7" name="Google Shape;27;p8"/>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8" name="Google Shape;28;p8"/>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8"/>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8"/>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31" name="Google Shape;31;p8"/>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8"/>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33" name="Google Shape;33;p8"/>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8"/>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5" name="Google Shape;35;p8"/>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6" name="Google Shape;36;p8"/>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8"/>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8"/>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9" name="Google Shape;39;p8"/>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 name="Google Shape;40;p8"/>
            <p:cNvGrpSpPr/>
            <p:nvPr/>
          </p:nvGrpSpPr>
          <p:grpSpPr>
            <a:xfrm>
              <a:off x="11364912" y="0"/>
              <a:ext cx="674688" cy="6848476"/>
              <a:chOff x="11364912" y="0"/>
              <a:chExt cx="674688" cy="6848476"/>
            </a:xfrm>
          </p:grpSpPr>
          <p:sp>
            <p:nvSpPr>
              <p:cNvPr id="41" name="Google Shape;41;p8"/>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42" name="Google Shape;42;p8"/>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8"/>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8"/>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8"/>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8"/>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7" name="Google Shape;47;p8"/>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8"/>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9" name="Google Shape;49;p8"/>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8"/>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1" name="Google Shape;51;p8"/>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2" name="Google Shape;52;p8"/>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3" name="Google Shape;53;p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4" name="Google Shape;54;p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5" name="Google Shape;55;p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66.jpg"/><Relationship Id="rId7"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74.pn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8" Type="http://schemas.openxmlformats.org/officeDocument/2006/relationships/image" Target="../media/image80.jpg"/><Relationship Id="rId3" Type="http://schemas.openxmlformats.org/officeDocument/2006/relationships/image" Target="../media/image75.png"/><Relationship Id="rId7" Type="http://schemas.openxmlformats.org/officeDocument/2006/relationships/image" Target="../media/image79.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8.jp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1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16.png"/><Relationship Id="rId9" Type="http://schemas.openxmlformats.org/officeDocument/2006/relationships/image" Target="../media/image21.jpg"/></Relationships>
</file>

<file path=ppt/slides/_rels/slide6.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jpg"/><Relationship Id="rId10" Type="http://schemas.openxmlformats.org/officeDocument/2006/relationships/image" Target="../media/image29.jpg"/><Relationship Id="rId4" Type="http://schemas.openxmlformats.org/officeDocument/2006/relationships/image" Target="../media/image23.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jpg"/><Relationship Id="rId12"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jpg"/></Relationships>
</file>

<file path=ppt/slides/_rels/slide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jp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pic>
        <p:nvPicPr>
          <p:cNvPr id="238" name="Google Shape;238;p1"/>
          <p:cNvPicPr preferRelativeResize="0"/>
          <p:nvPr/>
        </p:nvPicPr>
        <p:blipFill rotWithShape="1">
          <a:blip r:embed="rId3">
            <a:alphaModFix/>
          </a:blip>
          <a:srcRect/>
          <a:stretch/>
        </p:blipFill>
        <p:spPr>
          <a:xfrm>
            <a:off x="0" y="-530916"/>
            <a:ext cx="12192000" cy="7388915"/>
          </a:xfrm>
          <a:prstGeom prst="rect">
            <a:avLst/>
          </a:prstGeom>
          <a:noFill/>
          <a:ln>
            <a:noFill/>
          </a:ln>
        </p:spPr>
      </p:pic>
      <p:sp>
        <p:nvSpPr>
          <p:cNvPr id="239" name="Google Shape;239;p1"/>
          <p:cNvSpPr txBox="1">
            <a:spLocks noGrp="1"/>
          </p:cNvSpPr>
          <p:nvPr>
            <p:ph type="subTitle" idx="1"/>
          </p:nvPr>
        </p:nvSpPr>
        <p:spPr>
          <a:xfrm>
            <a:off x="638232" y="1755676"/>
            <a:ext cx="8778795" cy="911508"/>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3041"/>
              <a:buNone/>
            </a:pPr>
            <a:r>
              <a:rPr lang="es-ES" sz="1800">
                <a:solidFill>
                  <a:srgbClr val="70CEEA"/>
                </a:solidFill>
                <a:latin typeface="Arial"/>
                <a:ea typeface="Arial"/>
                <a:cs typeface="Arial"/>
                <a:sym typeface="Arial"/>
              </a:rPr>
              <a:t>CURSO DE POSGRADO:</a:t>
            </a:r>
            <a:endParaRPr/>
          </a:p>
          <a:p>
            <a:pPr marL="0" lvl="0" indent="0" algn="l" rtl="0">
              <a:lnSpc>
                <a:spcPct val="120000"/>
              </a:lnSpc>
              <a:spcBef>
                <a:spcPts val="0"/>
              </a:spcBef>
              <a:spcAft>
                <a:spcPts val="0"/>
              </a:spcAft>
              <a:buClr>
                <a:schemeClr val="lt2"/>
              </a:buClr>
              <a:buSzPts val="3041"/>
              <a:buNone/>
            </a:pPr>
            <a:r>
              <a:rPr lang="es-ES" sz="1800" b="1">
                <a:solidFill>
                  <a:srgbClr val="70CEEA"/>
                </a:solidFill>
                <a:latin typeface="Arial"/>
                <a:ea typeface="Arial"/>
                <a:cs typeface="Arial"/>
                <a:sym typeface="Arial"/>
              </a:rPr>
              <a:t>GESTIÓN ESTRATÉGICA PARA EL  DESARROLLO SUSTENTABLE </a:t>
            </a:r>
            <a:endParaRPr sz="1800" b="1">
              <a:solidFill>
                <a:srgbClr val="70CEEA"/>
              </a:solidFill>
              <a:latin typeface="Arial"/>
              <a:ea typeface="Arial"/>
              <a:cs typeface="Arial"/>
              <a:sym typeface="Arial"/>
            </a:endParaRPr>
          </a:p>
        </p:txBody>
      </p:sp>
      <p:sp>
        <p:nvSpPr>
          <p:cNvPr id="240" name="Google Shape;240;p1"/>
          <p:cNvSpPr txBox="1"/>
          <p:nvPr/>
        </p:nvSpPr>
        <p:spPr>
          <a:xfrm>
            <a:off x="638232" y="4321808"/>
            <a:ext cx="6507660" cy="43095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lt2"/>
              </a:buClr>
              <a:buSzPts val="2365"/>
              <a:buFont typeface="Arial"/>
              <a:buNone/>
            </a:pPr>
            <a:r>
              <a:rPr lang="es-ES" sz="1400" b="1" i="0" u="none" strike="noStrike" cap="none">
                <a:solidFill>
                  <a:schemeClr val="lt1"/>
                </a:solidFill>
                <a:latin typeface="Arial"/>
                <a:ea typeface="Arial"/>
                <a:cs typeface="Arial"/>
                <a:sym typeface="Arial"/>
              </a:rPr>
              <a:t>DOCENTE: </a:t>
            </a:r>
            <a:r>
              <a:rPr lang="es-ES" sz="1400" b="0" i="0" u="none" strike="noStrike" cap="none">
                <a:solidFill>
                  <a:schemeClr val="lt1"/>
                </a:solidFill>
                <a:latin typeface="Arial"/>
                <a:ea typeface="Arial"/>
                <a:cs typeface="Arial"/>
                <a:sym typeface="Arial"/>
              </a:rPr>
              <a:t>MARIA M. RIGOU</a:t>
            </a:r>
            <a:endParaRPr sz="1400" b="0" i="0" u="none" strike="noStrike" cap="none">
              <a:solidFill>
                <a:srgbClr val="000000"/>
              </a:solidFill>
              <a:latin typeface="Arial"/>
              <a:ea typeface="Arial"/>
              <a:cs typeface="Arial"/>
              <a:sym typeface="Arial"/>
            </a:endParaRPr>
          </a:p>
        </p:txBody>
      </p:sp>
      <p:sp>
        <p:nvSpPr>
          <p:cNvPr id="241" name="Google Shape;241;p1"/>
          <p:cNvSpPr txBox="1"/>
          <p:nvPr/>
        </p:nvSpPr>
        <p:spPr>
          <a:xfrm>
            <a:off x="638232" y="4745188"/>
            <a:ext cx="2551282" cy="1628647"/>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lt2"/>
              </a:buClr>
              <a:buSzPts val="2365"/>
              <a:buFont typeface="Arial"/>
              <a:buNone/>
            </a:pPr>
            <a:r>
              <a:rPr lang="es-ES" sz="1400" b="1" i="0" u="none" strike="noStrike" cap="none">
                <a:solidFill>
                  <a:srgbClr val="70CEEA"/>
                </a:solidFill>
                <a:latin typeface="Arial"/>
                <a:ea typeface="Arial"/>
                <a:cs typeface="Arial"/>
                <a:sym typeface="Arial"/>
              </a:rPr>
              <a:t>ALUMNOS: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lt2"/>
              </a:buClr>
              <a:buSzPts val="2365"/>
              <a:buFont typeface="Arial"/>
              <a:buNone/>
            </a:pPr>
            <a:r>
              <a:rPr lang="es-ES" sz="1400" b="0" i="0" u="none" strike="noStrike" cap="none">
                <a:solidFill>
                  <a:srgbClr val="70CEEA"/>
                </a:solidFill>
                <a:latin typeface="Arial"/>
                <a:ea typeface="Arial"/>
                <a:cs typeface="Arial"/>
                <a:sym typeface="Arial"/>
              </a:rPr>
              <a:t>Cordero Evangelina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lt2"/>
              </a:buClr>
              <a:buSzPts val="2365"/>
              <a:buFont typeface="Arial"/>
              <a:buNone/>
            </a:pPr>
            <a:r>
              <a:rPr lang="es-ES" sz="1400" b="0" i="0" u="none" strike="noStrike" cap="none">
                <a:solidFill>
                  <a:srgbClr val="70CEEA"/>
                </a:solidFill>
                <a:latin typeface="Arial"/>
                <a:ea typeface="Arial"/>
                <a:cs typeface="Arial"/>
                <a:sym typeface="Arial"/>
              </a:rPr>
              <a:t>Kilzi Maria Laura</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lt2"/>
              </a:buClr>
              <a:buSzPts val="2365"/>
              <a:buFont typeface="Arial"/>
              <a:buNone/>
            </a:pPr>
            <a:r>
              <a:rPr lang="es-ES" sz="1400" b="0" i="0" u="none" strike="noStrike" cap="none">
                <a:solidFill>
                  <a:srgbClr val="70CEEA"/>
                </a:solidFill>
                <a:latin typeface="Arial"/>
                <a:ea typeface="Arial"/>
                <a:cs typeface="Arial"/>
                <a:sym typeface="Arial"/>
              </a:rPr>
              <a:t>Ramos Franco</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lt2"/>
              </a:buClr>
              <a:buSzPts val="2365"/>
              <a:buFont typeface="Arial"/>
              <a:buNone/>
            </a:pPr>
            <a:r>
              <a:rPr lang="es-ES" sz="1400" b="0" i="0" u="none" strike="noStrike" cap="none">
                <a:solidFill>
                  <a:srgbClr val="70CEEA"/>
                </a:solidFill>
                <a:latin typeface="Arial"/>
                <a:ea typeface="Arial"/>
                <a:cs typeface="Arial"/>
                <a:sym typeface="Arial"/>
              </a:rPr>
              <a:t>Rivero Johanna</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lt2"/>
              </a:buClr>
              <a:buSzPts val="2365"/>
              <a:buFont typeface="Arial"/>
              <a:buNone/>
            </a:pPr>
            <a:r>
              <a:rPr lang="es-ES" sz="1400" b="0" i="0" u="none" strike="noStrike" cap="none">
                <a:solidFill>
                  <a:srgbClr val="70CEEA"/>
                </a:solidFill>
                <a:latin typeface="Arial"/>
                <a:ea typeface="Arial"/>
                <a:cs typeface="Arial"/>
                <a:sym typeface="Arial"/>
              </a:rPr>
              <a:t>Serra Romina</a:t>
            </a:r>
            <a:endParaRPr sz="1400" b="0" i="0" u="none" strike="noStrike" cap="none">
              <a:solidFill>
                <a:srgbClr val="000000"/>
              </a:solidFill>
              <a:latin typeface="Arial"/>
              <a:ea typeface="Arial"/>
              <a:cs typeface="Arial"/>
              <a:sym typeface="Arial"/>
            </a:endParaRPr>
          </a:p>
        </p:txBody>
      </p:sp>
      <p:pic>
        <p:nvPicPr>
          <p:cNvPr id="242" name="Google Shape;242;p1"/>
          <p:cNvPicPr preferRelativeResize="0"/>
          <p:nvPr/>
        </p:nvPicPr>
        <p:blipFill rotWithShape="1">
          <a:blip r:embed="rId4">
            <a:alphaModFix/>
          </a:blip>
          <a:srcRect t="17621" b="19361"/>
          <a:stretch/>
        </p:blipFill>
        <p:spPr>
          <a:xfrm>
            <a:off x="9866388" y="243168"/>
            <a:ext cx="2143125" cy="1350499"/>
          </a:xfrm>
          <a:prstGeom prst="rect">
            <a:avLst/>
          </a:prstGeom>
          <a:noFill/>
          <a:ln>
            <a:noFill/>
          </a:ln>
        </p:spPr>
      </p:pic>
      <p:sp>
        <p:nvSpPr>
          <p:cNvPr id="243" name="Google Shape;243;p1"/>
          <p:cNvSpPr/>
          <p:nvPr/>
        </p:nvSpPr>
        <p:spPr>
          <a:xfrm>
            <a:off x="315687" y="243667"/>
            <a:ext cx="9481622" cy="1350000"/>
          </a:xfrm>
          <a:prstGeom prst="rect">
            <a:avLst/>
          </a:prstGeom>
          <a:solidFill>
            <a:srgbClr val="70CE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4" name="Google Shape;244;p1"/>
          <p:cNvSpPr txBox="1"/>
          <p:nvPr/>
        </p:nvSpPr>
        <p:spPr>
          <a:xfrm>
            <a:off x="638232" y="484165"/>
            <a:ext cx="6097287" cy="120028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4500"/>
              <a:buFont typeface="Arial"/>
              <a:buNone/>
            </a:pPr>
            <a:r>
              <a:rPr lang="es-ES" sz="5400" b="1" i="0" u="none" strike="noStrike" cap="none">
                <a:solidFill>
                  <a:srgbClr val="102A52"/>
                </a:solidFill>
                <a:latin typeface="Arial"/>
                <a:ea typeface="Arial"/>
                <a:cs typeface="Arial"/>
                <a:sym typeface="Arial"/>
              </a:rPr>
              <a:t>Evaluación Final</a:t>
            </a:r>
            <a:endParaRPr sz="1800" b="1" i="0" u="none" strike="noStrike" cap="none">
              <a:solidFill>
                <a:srgbClr val="102A52"/>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r>
              <a:rPr lang="es-ES" sz="1800" b="1" i="0" u="none" strike="noStrike" cap="none">
                <a:solidFill>
                  <a:srgbClr val="102A52"/>
                </a:solidFill>
                <a:latin typeface="Arial"/>
                <a:ea typeface="Arial"/>
                <a:cs typeface="Arial"/>
                <a:sym typeface="Arial"/>
              </a:rPr>
              <a:t> </a:t>
            </a:r>
            <a:endParaRPr sz="1800" b="1" i="0" u="none" strike="noStrike" cap="none">
              <a:solidFill>
                <a:srgbClr val="102A5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41"/>
        <p:cNvGrpSpPr/>
        <p:nvPr/>
      </p:nvGrpSpPr>
      <p:grpSpPr>
        <a:xfrm>
          <a:off x="0" y="0"/>
          <a:ext cx="0" cy="0"/>
          <a:chOff x="0" y="0"/>
          <a:chExt cx="0" cy="0"/>
        </a:xfrm>
      </p:grpSpPr>
      <p:grpSp>
        <p:nvGrpSpPr>
          <p:cNvPr id="442" name="Google Shape;442;p34"/>
          <p:cNvGrpSpPr/>
          <p:nvPr/>
        </p:nvGrpSpPr>
        <p:grpSpPr>
          <a:xfrm>
            <a:off x="292178" y="89035"/>
            <a:ext cx="11607636" cy="769236"/>
            <a:chOff x="315687" y="241960"/>
            <a:chExt cx="10257720" cy="769236"/>
          </a:xfrm>
        </p:grpSpPr>
        <p:sp>
          <p:nvSpPr>
            <p:cNvPr id="443" name="Google Shape;443;p34"/>
            <p:cNvSpPr/>
            <p:nvPr/>
          </p:nvSpPr>
          <p:spPr>
            <a:xfrm>
              <a:off x="315687" y="243667"/>
              <a:ext cx="9481622" cy="767529"/>
            </a:xfrm>
            <a:prstGeom prst="rect">
              <a:avLst/>
            </a:prstGeom>
            <a:solidFill>
              <a:srgbClr val="70CE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4" name="Google Shape;444;p34"/>
            <p:cNvSpPr/>
            <p:nvPr/>
          </p:nvSpPr>
          <p:spPr>
            <a:xfrm>
              <a:off x="9878459"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5" name="Google Shape;445;p34"/>
            <p:cNvSpPr/>
            <p:nvPr/>
          </p:nvSpPr>
          <p:spPr>
            <a:xfrm>
              <a:off x="101371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6" name="Google Shape;446;p34"/>
            <p:cNvSpPr/>
            <p:nvPr/>
          </p:nvSpPr>
          <p:spPr>
            <a:xfrm>
              <a:off x="103958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447" name="Google Shape;447;p34"/>
          <p:cNvPicPr preferRelativeResize="0"/>
          <p:nvPr/>
        </p:nvPicPr>
        <p:blipFill rotWithShape="1">
          <a:blip r:embed="rId3">
            <a:alphaModFix/>
          </a:blip>
          <a:srcRect l="27964" t="28505" r="50130" b="60995"/>
          <a:stretch/>
        </p:blipFill>
        <p:spPr>
          <a:xfrm>
            <a:off x="8814032" y="235836"/>
            <a:ext cx="2850124" cy="792000"/>
          </a:xfrm>
          <a:prstGeom prst="rect">
            <a:avLst/>
          </a:prstGeom>
          <a:noFill/>
          <a:ln>
            <a:noFill/>
          </a:ln>
        </p:spPr>
      </p:pic>
      <p:grpSp>
        <p:nvGrpSpPr>
          <p:cNvPr id="448" name="Google Shape;448;p34" descr="Figuras de palitos de familias cogiéndose de las manos"/>
          <p:cNvGrpSpPr/>
          <p:nvPr/>
        </p:nvGrpSpPr>
        <p:grpSpPr>
          <a:xfrm>
            <a:off x="6321925" y="3056578"/>
            <a:ext cx="5210331" cy="3656292"/>
            <a:chOff x="375831" y="2025105"/>
            <a:chExt cx="3596308" cy="3975959"/>
          </a:xfrm>
        </p:grpSpPr>
        <p:sp>
          <p:nvSpPr>
            <p:cNvPr id="449" name="Google Shape;449;p34"/>
            <p:cNvSpPr/>
            <p:nvPr/>
          </p:nvSpPr>
          <p:spPr>
            <a:xfrm>
              <a:off x="1530625" y="3766930"/>
              <a:ext cx="1272209" cy="1053548"/>
            </a:xfrm>
            <a:prstGeom prst="hexagon">
              <a:avLst>
                <a:gd name="adj" fmla="val 25000"/>
                <a:gd name="vf" fmla="val 115470"/>
              </a:avLst>
            </a:prstGeom>
            <a:blipFill rotWithShape="1">
              <a:blip r:embed="rId4">
                <a:alphaModFix/>
              </a:blip>
              <a:stretch>
                <a:fillRect/>
              </a:stretch>
            </a:blipFill>
            <a:ln w="25400" cap="flat" cmpd="sng">
              <a:solidFill>
                <a:srgbClr val="7095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chemeClr val="dk1"/>
                  </a:solidFill>
                  <a:latin typeface="Arial"/>
                  <a:ea typeface="Arial"/>
                  <a:cs typeface="Arial"/>
                  <a:sym typeface="Arial"/>
                </a:rPr>
                <a:t>Workplace</a:t>
              </a:r>
              <a:endParaRPr sz="1200" b="1" i="0" u="none" strike="noStrike" cap="none">
                <a:solidFill>
                  <a:schemeClr val="lt1"/>
                </a:solidFill>
                <a:latin typeface="Arial"/>
                <a:ea typeface="Arial"/>
                <a:cs typeface="Arial"/>
                <a:sym typeface="Arial"/>
              </a:endParaRPr>
            </a:p>
          </p:txBody>
        </p:sp>
        <p:sp>
          <p:nvSpPr>
            <p:cNvPr id="450" name="Google Shape;450;p34"/>
            <p:cNvSpPr/>
            <p:nvPr/>
          </p:nvSpPr>
          <p:spPr>
            <a:xfrm>
              <a:off x="2699843" y="4293704"/>
              <a:ext cx="1272209" cy="1053548"/>
            </a:xfrm>
            <a:prstGeom prst="hexagon">
              <a:avLst>
                <a:gd name="adj" fmla="val 25000"/>
                <a:gd name="vf" fmla="val 115470"/>
              </a:avLst>
            </a:prstGeom>
            <a:blipFill rotWithShape="1">
              <a:blip r:embed="rId4">
                <a:alphaModFix/>
              </a:blip>
              <a:stretch>
                <a:fillRect/>
              </a:stretch>
            </a:blipFill>
            <a:ln w="25400" cap="flat" cmpd="sng">
              <a:solidFill>
                <a:srgbClr val="7095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chemeClr val="dk1"/>
                  </a:solidFill>
                  <a:latin typeface="Arial"/>
                  <a:ea typeface="Arial"/>
                  <a:cs typeface="Arial"/>
                  <a:sym typeface="Arial"/>
                </a:rPr>
                <a:t>Miembro de la Comisión DEI del IAPG.</a:t>
              </a:r>
              <a:br>
                <a:rPr lang="es-ES" sz="1200" b="1" i="0" u="none" strike="noStrike" cap="none">
                  <a:solidFill>
                    <a:schemeClr val="dk1"/>
                  </a:solidFill>
                  <a:latin typeface="Arial"/>
                  <a:ea typeface="Arial"/>
                  <a:cs typeface="Arial"/>
                  <a:sym typeface="Arial"/>
                </a:rPr>
              </a:br>
              <a:endParaRPr sz="1200" b="1" i="0" u="none" strike="noStrike" cap="none">
                <a:solidFill>
                  <a:schemeClr val="lt1"/>
                </a:solidFill>
                <a:latin typeface="Arial"/>
                <a:ea typeface="Arial"/>
                <a:cs typeface="Arial"/>
                <a:sym typeface="Arial"/>
              </a:endParaRPr>
            </a:p>
          </p:txBody>
        </p:sp>
        <p:sp>
          <p:nvSpPr>
            <p:cNvPr id="451" name="Google Shape;451;p34"/>
            <p:cNvSpPr/>
            <p:nvPr/>
          </p:nvSpPr>
          <p:spPr>
            <a:xfrm>
              <a:off x="1530626" y="4947516"/>
              <a:ext cx="1272209" cy="1053548"/>
            </a:xfrm>
            <a:prstGeom prst="hexagon">
              <a:avLst>
                <a:gd name="adj" fmla="val 25000"/>
                <a:gd name="vf" fmla="val 115470"/>
              </a:avLst>
            </a:prstGeom>
            <a:blipFill rotWithShape="1">
              <a:blip r:embed="rId4">
                <a:alphaModFix/>
              </a:blip>
              <a:stretch>
                <a:fillRect/>
              </a:stretch>
            </a:blipFill>
            <a:ln w="25400" cap="flat" cmpd="sng">
              <a:solidFill>
                <a:srgbClr val="7095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chemeClr val="dk1"/>
                  </a:solidFill>
                  <a:latin typeface="Arial"/>
                  <a:ea typeface="Arial"/>
                  <a:cs typeface="Arial"/>
                  <a:sym typeface="Arial"/>
                </a:rPr>
                <a:t>311 Becas para hijos de empleados</a:t>
              </a:r>
              <a:endParaRPr sz="1200" b="0" i="0" u="none" strike="noStrike" cap="none">
                <a:solidFill>
                  <a:schemeClr val="lt1"/>
                </a:solidFill>
                <a:latin typeface="Arial"/>
                <a:ea typeface="Arial"/>
                <a:cs typeface="Arial"/>
                <a:sym typeface="Arial"/>
              </a:endParaRPr>
            </a:p>
          </p:txBody>
        </p:sp>
        <p:sp>
          <p:nvSpPr>
            <p:cNvPr id="452" name="Google Shape;452;p34"/>
            <p:cNvSpPr/>
            <p:nvPr/>
          </p:nvSpPr>
          <p:spPr>
            <a:xfrm>
              <a:off x="375831" y="4339967"/>
              <a:ext cx="1272209" cy="1053548"/>
            </a:xfrm>
            <a:prstGeom prst="hexagon">
              <a:avLst>
                <a:gd name="adj" fmla="val 25000"/>
                <a:gd name="vf" fmla="val 115470"/>
              </a:avLst>
            </a:prstGeom>
            <a:blipFill rotWithShape="1">
              <a:blip r:embed="rId4">
                <a:alphaModFix/>
              </a:blip>
              <a:stretch>
                <a:fillRect/>
              </a:stretch>
            </a:blipFill>
            <a:ln w="25400" cap="flat" cmpd="sng">
              <a:solidFill>
                <a:srgbClr val="7095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chemeClr val="dk1"/>
                  </a:solidFill>
                  <a:latin typeface="Arial"/>
                  <a:ea typeface="Arial"/>
                  <a:cs typeface="Arial"/>
                  <a:sym typeface="Arial"/>
                </a:rPr>
                <a:t>Academias de RRHH y Administración y finanzas</a:t>
              </a:r>
              <a:endParaRPr sz="1200" b="0" i="0" u="none" strike="noStrike" cap="none">
                <a:solidFill>
                  <a:schemeClr val="lt1"/>
                </a:solidFill>
                <a:latin typeface="Arial"/>
                <a:ea typeface="Arial"/>
                <a:cs typeface="Arial"/>
                <a:sym typeface="Arial"/>
              </a:endParaRPr>
            </a:p>
          </p:txBody>
        </p:sp>
        <p:sp>
          <p:nvSpPr>
            <p:cNvPr id="453" name="Google Shape;453;p34"/>
            <p:cNvSpPr/>
            <p:nvPr/>
          </p:nvSpPr>
          <p:spPr>
            <a:xfrm>
              <a:off x="1530631" y="2540906"/>
              <a:ext cx="1272300" cy="1053600"/>
            </a:xfrm>
            <a:prstGeom prst="hexagon">
              <a:avLst>
                <a:gd name="adj" fmla="val 25000"/>
                <a:gd name="vf" fmla="val 115470"/>
              </a:avLst>
            </a:prstGeom>
            <a:blipFill rotWithShape="1">
              <a:blip r:embed="rId4">
                <a:alphaModFix/>
              </a:blip>
              <a:stretch>
                <a:fillRect/>
              </a:stretch>
            </a:blipFill>
            <a:ln w="25400" cap="flat" cmpd="sng">
              <a:solidFill>
                <a:srgbClr val="7095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chemeClr val="dk1"/>
                  </a:solidFill>
                  <a:latin typeface="Arial"/>
                  <a:ea typeface="Arial"/>
                  <a:cs typeface="Arial"/>
                  <a:sym typeface="Arial"/>
                </a:rPr>
                <a:t>Encuesta de empleado</a:t>
              </a:r>
              <a:endParaRPr sz="1200" b="0" i="0" u="none" strike="noStrike" cap="none">
                <a:solidFill>
                  <a:schemeClr val="lt1"/>
                </a:solidFill>
                <a:latin typeface="Arial"/>
                <a:ea typeface="Arial"/>
                <a:cs typeface="Arial"/>
                <a:sym typeface="Arial"/>
              </a:endParaRPr>
            </a:p>
          </p:txBody>
        </p:sp>
        <p:sp>
          <p:nvSpPr>
            <p:cNvPr id="454" name="Google Shape;454;p34"/>
            <p:cNvSpPr/>
            <p:nvPr/>
          </p:nvSpPr>
          <p:spPr>
            <a:xfrm>
              <a:off x="2699834" y="3159378"/>
              <a:ext cx="1272300" cy="1053600"/>
            </a:xfrm>
            <a:prstGeom prst="hexagon">
              <a:avLst>
                <a:gd name="adj" fmla="val 25000"/>
                <a:gd name="vf" fmla="val 115470"/>
              </a:avLst>
            </a:prstGeom>
            <a:blipFill rotWithShape="1">
              <a:blip r:embed="rId4">
                <a:alphaModFix/>
              </a:blip>
              <a:stretch>
                <a:fillRect/>
              </a:stretch>
            </a:blipFill>
            <a:ln w="25400" cap="flat" cmpd="sng">
              <a:solidFill>
                <a:srgbClr val="7095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s-ES" sz="1200" b="0" i="0" u="none" strike="noStrike" cap="none">
                  <a:solidFill>
                    <a:schemeClr val="dk1"/>
                  </a:solidFill>
                  <a:latin typeface="Arial"/>
                  <a:ea typeface="Arial"/>
                  <a:cs typeface="Arial"/>
                  <a:sym typeface="Arial"/>
                </a:rPr>
                <a:t>Programa de “Líderes transformadores”</a:t>
              </a:r>
              <a:endParaRPr sz="1200" b="0" i="0" u="none" strike="noStrike" cap="none">
                <a:solidFill>
                  <a:schemeClr val="lt1"/>
                </a:solidFill>
                <a:latin typeface="Arial"/>
                <a:ea typeface="Arial"/>
                <a:cs typeface="Arial"/>
                <a:sym typeface="Arial"/>
              </a:endParaRPr>
            </a:p>
          </p:txBody>
        </p:sp>
        <p:sp>
          <p:nvSpPr>
            <p:cNvPr id="455" name="Google Shape;455;p34"/>
            <p:cNvSpPr/>
            <p:nvPr/>
          </p:nvSpPr>
          <p:spPr>
            <a:xfrm>
              <a:off x="2699839" y="2025105"/>
              <a:ext cx="1272300" cy="1053600"/>
            </a:xfrm>
            <a:prstGeom prst="hexagon">
              <a:avLst>
                <a:gd name="adj" fmla="val 25000"/>
                <a:gd name="vf" fmla="val 115470"/>
              </a:avLst>
            </a:prstGeom>
            <a:blipFill rotWithShape="1">
              <a:blip r:embed="rId4">
                <a:alphaModFix/>
              </a:blip>
              <a:stretch>
                <a:fillRect/>
              </a:stretch>
            </a:blipFill>
            <a:ln w="25400" cap="flat" cmpd="sng">
              <a:solidFill>
                <a:srgbClr val="7095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chemeClr val="dk1"/>
                  </a:solidFill>
                  <a:latin typeface="Arial"/>
                  <a:ea typeface="Arial"/>
                  <a:cs typeface="Arial"/>
                  <a:sym typeface="Arial"/>
                </a:rPr>
                <a:t>Creación del Comité de Cultura.</a:t>
              </a:r>
              <a:br>
                <a:rPr lang="es-ES" sz="1200" b="1" i="0" u="none" strike="noStrike" cap="none">
                  <a:solidFill>
                    <a:schemeClr val="dk1"/>
                  </a:solidFill>
                  <a:latin typeface="Arial"/>
                  <a:ea typeface="Arial"/>
                  <a:cs typeface="Arial"/>
                  <a:sym typeface="Arial"/>
                </a:rPr>
              </a:br>
              <a:endParaRPr sz="1200" b="1" i="0" u="none" strike="noStrike" cap="none">
                <a:solidFill>
                  <a:schemeClr val="lt1"/>
                </a:solidFill>
                <a:latin typeface="Arial"/>
                <a:ea typeface="Arial"/>
                <a:cs typeface="Arial"/>
                <a:sym typeface="Arial"/>
              </a:endParaRPr>
            </a:p>
          </p:txBody>
        </p:sp>
      </p:grpSp>
      <p:pic>
        <p:nvPicPr>
          <p:cNvPr id="456" name="Google Shape;456;p34"/>
          <p:cNvPicPr preferRelativeResize="0"/>
          <p:nvPr/>
        </p:nvPicPr>
        <p:blipFill rotWithShape="1">
          <a:blip r:embed="rId5">
            <a:alphaModFix/>
          </a:blip>
          <a:srcRect/>
          <a:stretch/>
        </p:blipFill>
        <p:spPr>
          <a:xfrm>
            <a:off x="8926960" y="1601947"/>
            <a:ext cx="1053642" cy="1062000"/>
          </a:xfrm>
          <a:prstGeom prst="rect">
            <a:avLst/>
          </a:prstGeom>
          <a:noFill/>
          <a:ln>
            <a:noFill/>
          </a:ln>
        </p:spPr>
      </p:pic>
      <p:pic>
        <p:nvPicPr>
          <p:cNvPr id="457" name="Google Shape;457;p34"/>
          <p:cNvPicPr preferRelativeResize="0"/>
          <p:nvPr/>
        </p:nvPicPr>
        <p:blipFill rotWithShape="1">
          <a:blip r:embed="rId6">
            <a:alphaModFix/>
          </a:blip>
          <a:srcRect/>
          <a:stretch/>
        </p:blipFill>
        <p:spPr>
          <a:xfrm>
            <a:off x="10098726" y="1611618"/>
            <a:ext cx="1077190" cy="1062000"/>
          </a:xfrm>
          <a:prstGeom prst="rect">
            <a:avLst/>
          </a:prstGeom>
          <a:noFill/>
          <a:ln>
            <a:noFill/>
          </a:ln>
        </p:spPr>
      </p:pic>
      <p:sp>
        <p:nvSpPr>
          <p:cNvPr id="458" name="Google Shape;458;p34"/>
          <p:cNvSpPr/>
          <p:nvPr/>
        </p:nvSpPr>
        <p:spPr>
          <a:xfrm>
            <a:off x="612813" y="396599"/>
            <a:ext cx="88873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rgbClr val="102A52"/>
                </a:solidFill>
                <a:latin typeface="Arial"/>
                <a:ea typeface="Arial"/>
                <a:cs typeface="Arial"/>
                <a:sym typeface="Arial"/>
              </a:rPr>
              <a:t>Prácticas puestas en valor: Personas</a:t>
            </a:r>
            <a:endParaRPr sz="2400" b="0" i="0" u="none" strike="noStrike" cap="none">
              <a:solidFill>
                <a:srgbClr val="102A52"/>
              </a:solidFill>
              <a:latin typeface="Arial"/>
              <a:ea typeface="Arial"/>
              <a:cs typeface="Arial"/>
              <a:sym typeface="Arial"/>
            </a:endParaRPr>
          </a:p>
        </p:txBody>
      </p:sp>
      <p:grpSp>
        <p:nvGrpSpPr>
          <p:cNvPr id="459" name="Google Shape;459;p34"/>
          <p:cNvGrpSpPr/>
          <p:nvPr/>
        </p:nvGrpSpPr>
        <p:grpSpPr>
          <a:xfrm>
            <a:off x="5519680" y="1279583"/>
            <a:ext cx="2899517" cy="1422906"/>
            <a:chOff x="5314208" y="1128223"/>
            <a:chExt cx="2899517" cy="1422906"/>
          </a:xfrm>
        </p:grpSpPr>
        <p:sp>
          <p:nvSpPr>
            <p:cNvPr id="460" name="Google Shape;460;p34"/>
            <p:cNvSpPr/>
            <p:nvPr/>
          </p:nvSpPr>
          <p:spPr>
            <a:xfrm>
              <a:off x="5314208" y="1464112"/>
              <a:ext cx="2899517" cy="1087017"/>
            </a:xfrm>
            <a:prstGeom prst="rect">
              <a:avLst/>
            </a:prstGeom>
            <a:solidFill>
              <a:srgbClr val="00B2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61" name="Google Shape;461;p34"/>
            <p:cNvPicPr preferRelativeResize="0"/>
            <p:nvPr/>
          </p:nvPicPr>
          <p:blipFill rotWithShape="1">
            <a:blip r:embed="rId7">
              <a:alphaModFix/>
            </a:blip>
            <a:srcRect/>
            <a:stretch/>
          </p:blipFill>
          <p:spPr>
            <a:xfrm>
              <a:off x="5802877" y="1496771"/>
              <a:ext cx="1922180" cy="1031413"/>
            </a:xfrm>
            <a:prstGeom prst="rect">
              <a:avLst/>
            </a:prstGeom>
            <a:noFill/>
            <a:ln>
              <a:noFill/>
            </a:ln>
          </p:spPr>
        </p:pic>
        <p:sp>
          <p:nvSpPr>
            <p:cNvPr id="462" name="Google Shape;462;p34"/>
            <p:cNvSpPr txBox="1"/>
            <p:nvPr/>
          </p:nvSpPr>
          <p:spPr>
            <a:xfrm>
              <a:off x="5355362" y="1128223"/>
              <a:ext cx="2784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Arial"/>
                  <a:ea typeface="Arial"/>
                  <a:cs typeface="Arial"/>
                  <a:sym typeface="Arial"/>
                </a:rPr>
                <a:t>Plan de acción con foco en</a:t>
              </a:r>
              <a:endParaRPr sz="1400" b="0" i="0" u="none" strike="noStrike" cap="none">
                <a:solidFill>
                  <a:schemeClr val="dk1"/>
                </a:solidFill>
                <a:latin typeface="Arial"/>
                <a:ea typeface="Arial"/>
                <a:cs typeface="Arial"/>
                <a:sym typeface="Arial"/>
              </a:endParaRPr>
            </a:p>
          </p:txBody>
        </p:sp>
      </p:grpSp>
      <p:sp>
        <p:nvSpPr>
          <p:cNvPr id="463" name="Google Shape;463;p34"/>
          <p:cNvSpPr txBox="1"/>
          <p:nvPr/>
        </p:nvSpPr>
        <p:spPr>
          <a:xfrm>
            <a:off x="8774292" y="1278554"/>
            <a:ext cx="2549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Arial"/>
                <a:ea typeface="Arial"/>
                <a:cs typeface="Arial"/>
                <a:sym typeface="Arial"/>
              </a:rPr>
              <a:t>ODS con los que colabora</a:t>
            </a:r>
            <a:endParaRPr sz="1400" b="0" i="0" u="none" strike="noStrike" cap="none">
              <a:solidFill>
                <a:schemeClr val="dk1"/>
              </a:solidFill>
              <a:latin typeface="Arial"/>
              <a:ea typeface="Arial"/>
              <a:cs typeface="Arial"/>
              <a:sym typeface="Arial"/>
            </a:endParaRPr>
          </a:p>
        </p:txBody>
      </p:sp>
      <p:sp>
        <p:nvSpPr>
          <p:cNvPr id="464" name="Google Shape;464;p34"/>
          <p:cNvSpPr/>
          <p:nvPr/>
        </p:nvSpPr>
        <p:spPr>
          <a:xfrm>
            <a:off x="304390" y="1615472"/>
            <a:ext cx="4781315" cy="1087017"/>
          </a:xfrm>
          <a:prstGeom prst="rect">
            <a:avLst/>
          </a:prstGeom>
          <a:solidFill>
            <a:srgbClr val="102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5" name="Google Shape;465;p34"/>
          <p:cNvSpPr txBox="1"/>
          <p:nvPr/>
        </p:nvSpPr>
        <p:spPr>
          <a:xfrm>
            <a:off x="304390" y="1268907"/>
            <a:ext cx="2784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Arial"/>
                <a:ea typeface="Arial"/>
                <a:cs typeface="Arial"/>
                <a:sym typeface="Arial"/>
              </a:rPr>
              <a:t>Objetivo</a:t>
            </a:r>
            <a:endParaRPr sz="1400" b="0" i="0" u="none" strike="noStrike" cap="none">
              <a:solidFill>
                <a:schemeClr val="dk1"/>
              </a:solidFill>
              <a:latin typeface="Arial"/>
              <a:ea typeface="Arial"/>
              <a:cs typeface="Arial"/>
              <a:sym typeface="Arial"/>
            </a:endParaRPr>
          </a:p>
        </p:txBody>
      </p:sp>
      <p:sp>
        <p:nvSpPr>
          <p:cNvPr id="466" name="Google Shape;466;p34"/>
          <p:cNvSpPr/>
          <p:nvPr/>
        </p:nvSpPr>
        <p:spPr>
          <a:xfrm>
            <a:off x="491739" y="1714532"/>
            <a:ext cx="4406616"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1" i="0" u="none" strike="noStrike" cap="none">
                <a:solidFill>
                  <a:schemeClr val="lt1"/>
                </a:solidFill>
                <a:latin typeface="Arial"/>
                <a:ea typeface="Arial"/>
                <a:cs typeface="Arial"/>
                <a:sym typeface="Arial"/>
              </a:rPr>
              <a:t>Garantizar una cultura, de trabajo basada en el talento y el compromiso, en un ambiente de respeto, cuidado de la salud, aprendizaje e inclusión, y contribuir en las comunidades donde operamos</a:t>
            </a:r>
            <a:endParaRPr sz="1400" b="0" i="0" u="none" strike="noStrike" cap="none">
              <a:solidFill>
                <a:srgbClr val="000000"/>
              </a:solidFill>
              <a:latin typeface="Arial"/>
              <a:ea typeface="Arial"/>
              <a:cs typeface="Arial"/>
              <a:sym typeface="Arial"/>
            </a:endParaRPr>
          </a:p>
        </p:txBody>
      </p:sp>
      <p:sp>
        <p:nvSpPr>
          <p:cNvPr id="467" name="Google Shape;467;p34"/>
          <p:cNvSpPr txBox="1"/>
          <p:nvPr/>
        </p:nvSpPr>
        <p:spPr>
          <a:xfrm>
            <a:off x="292225" y="3003013"/>
            <a:ext cx="816737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rgbClr val="000000"/>
                </a:solidFill>
                <a:latin typeface="Arial"/>
                <a:ea typeface="Arial"/>
                <a:cs typeface="Arial"/>
                <a:sym typeface="Arial"/>
              </a:rPr>
              <a:t>¿Qué hicimos en materia de Diversidad e Inclusión?</a:t>
            </a:r>
            <a:endParaRPr sz="1400" b="0" i="0" u="none" strike="noStrike" cap="none">
              <a:solidFill>
                <a:srgbClr val="000000"/>
              </a:solidFill>
              <a:latin typeface="Arial"/>
              <a:ea typeface="Arial"/>
              <a:cs typeface="Arial"/>
              <a:sym typeface="Arial"/>
            </a:endParaRPr>
          </a:p>
        </p:txBody>
      </p:sp>
      <p:pic>
        <p:nvPicPr>
          <p:cNvPr id="468" name="Google Shape;468;p34"/>
          <p:cNvPicPr preferRelativeResize="0"/>
          <p:nvPr/>
        </p:nvPicPr>
        <p:blipFill rotWithShape="1">
          <a:blip r:embed="rId8">
            <a:alphaModFix/>
          </a:blip>
          <a:srcRect/>
          <a:stretch/>
        </p:blipFill>
        <p:spPr>
          <a:xfrm>
            <a:off x="827798" y="3672823"/>
            <a:ext cx="4167150" cy="2994900"/>
          </a:xfrm>
          <a:prstGeom prst="rect">
            <a:avLst/>
          </a:prstGeom>
          <a:noFill/>
          <a:ln>
            <a:noFill/>
          </a:ln>
        </p:spPr>
      </p:pic>
      <p:sp>
        <p:nvSpPr>
          <p:cNvPr id="469" name="Google Shape;469;p34"/>
          <p:cNvSpPr/>
          <p:nvPr/>
        </p:nvSpPr>
        <p:spPr>
          <a:xfrm>
            <a:off x="3020050" y="4065075"/>
            <a:ext cx="1974900" cy="239100"/>
          </a:xfrm>
          <a:prstGeom prst="rect">
            <a:avLst/>
          </a:prstGeom>
          <a:noFill/>
          <a:ln w="508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0" name="Google Shape;470;p34"/>
          <p:cNvSpPr/>
          <p:nvPr/>
        </p:nvSpPr>
        <p:spPr>
          <a:xfrm>
            <a:off x="3020050" y="4554550"/>
            <a:ext cx="1974900" cy="239100"/>
          </a:xfrm>
          <a:prstGeom prst="rect">
            <a:avLst/>
          </a:prstGeom>
          <a:noFill/>
          <a:ln w="508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Google Shape;476;p43" descr="Huella de Carbono: ¿qué sucederá cuando el Alcance 3 nos alcance? - AsGree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77" name="Google Shape;477;p43"/>
          <p:cNvSpPr txBox="1"/>
          <p:nvPr/>
        </p:nvSpPr>
        <p:spPr>
          <a:xfrm>
            <a:off x="294968" y="3235363"/>
            <a:ext cx="3309600" cy="2124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s-ES" sz="1200" b="0" i="0" u="none" strike="noStrike" cap="none">
                <a:solidFill>
                  <a:schemeClr val="dk1"/>
                </a:solidFill>
                <a:latin typeface="Arial"/>
                <a:ea typeface="Arial"/>
                <a:cs typeface="Arial"/>
                <a:sym typeface="Arial"/>
              </a:rPr>
              <a:t>Diversidad e Inclusión, como </a:t>
            </a:r>
            <a:r>
              <a:rPr lang="es-ES" sz="1200" b="0" i="0" u="none" strike="noStrike" cap="none">
                <a:solidFill>
                  <a:srgbClr val="00C0C0"/>
                </a:solidFill>
                <a:latin typeface="Arial"/>
                <a:ea typeface="Arial"/>
                <a:cs typeface="Arial"/>
                <a:sym typeface="Arial"/>
              </a:rPr>
              <a:t>valor de compañía.</a:t>
            </a:r>
            <a:endParaRPr sz="1200" b="0" i="0" u="none" strike="noStrike" cap="none">
              <a:solidFill>
                <a:srgbClr val="00C0C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s-ES" sz="1200" b="0" i="0" u="none" strike="noStrike" cap="none">
                <a:solidFill>
                  <a:schemeClr val="dk1"/>
                </a:solidFill>
                <a:latin typeface="Arial"/>
                <a:ea typeface="Arial"/>
                <a:cs typeface="Arial"/>
                <a:sym typeface="Arial"/>
              </a:rPr>
              <a:t>Formación de un</a:t>
            </a:r>
            <a:r>
              <a:rPr lang="es-ES" sz="1200" b="0" i="0" u="none" strike="noStrike" cap="none">
                <a:solidFill>
                  <a:srgbClr val="00C0C0"/>
                </a:solidFill>
                <a:latin typeface="Arial"/>
                <a:ea typeface="Arial"/>
                <a:cs typeface="Arial"/>
                <a:sym typeface="Arial"/>
              </a:rPr>
              <a:t> comité DEI</a:t>
            </a:r>
            <a:r>
              <a:rPr lang="es-ES" sz="1200" b="0" i="0" u="none" strike="noStrike" cap="none">
                <a:solidFill>
                  <a:schemeClr val="dk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s-ES" sz="1200" b="0" i="0" u="none" strike="noStrike" cap="none">
                <a:solidFill>
                  <a:schemeClr val="dk1"/>
                </a:solidFill>
                <a:latin typeface="Arial"/>
                <a:ea typeface="Arial"/>
                <a:cs typeface="Arial"/>
                <a:sym typeface="Arial"/>
              </a:rPr>
              <a:t>Monitorear indicadores: remuneración, reclutamiento,  participación, desarrollo y reconocimiento.</a:t>
            </a: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s-ES" sz="1200" b="0" i="0" u="none" strike="noStrike" cap="none">
                <a:solidFill>
                  <a:srgbClr val="00C0C0"/>
                </a:solidFill>
                <a:latin typeface="Arial"/>
                <a:ea typeface="Arial"/>
                <a:cs typeface="Arial"/>
                <a:sym typeface="Arial"/>
              </a:rPr>
              <a:t>Capacitaciones</a:t>
            </a:r>
            <a:r>
              <a:rPr lang="es-ES" sz="1200" b="0" i="0" u="none" strike="noStrike" cap="none">
                <a:solidFill>
                  <a:schemeClr val="dk1"/>
                </a:solidFill>
                <a:latin typeface="Arial"/>
                <a:ea typeface="Arial"/>
                <a:cs typeface="Arial"/>
                <a:sym typeface="Arial"/>
              </a:rPr>
              <a:t> de Sensibilización CE,  Líderes y reclutadores.</a:t>
            </a: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s-ES" sz="1200" b="0" i="0" u="none" strike="noStrike" cap="none">
                <a:solidFill>
                  <a:srgbClr val="00C0C0"/>
                </a:solidFill>
                <a:latin typeface="Arial"/>
                <a:ea typeface="Arial"/>
                <a:cs typeface="Arial"/>
                <a:sym typeface="Arial"/>
              </a:rPr>
              <a:t>Programas</a:t>
            </a:r>
            <a:r>
              <a:rPr lang="es-ES" sz="1200" b="0" i="0" u="none" strike="noStrike" cap="none">
                <a:solidFill>
                  <a:schemeClr val="dk1"/>
                </a:solidFill>
                <a:latin typeface="Arial"/>
                <a:ea typeface="Arial"/>
                <a:cs typeface="Arial"/>
                <a:sym typeface="Arial"/>
              </a:rPr>
              <a:t> de liderazgo femenino.</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s-ES" sz="1200" b="0" i="0" u="none" strike="noStrike" cap="none">
                <a:solidFill>
                  <a:schemeClr val="dk1"/>
                </a:solidFill>
                <a:latin typeface="Arial"/>
                <a:ea typeface="Arial"/>
                <a:cs typeface="Arial"/>
                <a:sym typeface="Arial"/>
              </a:rPr>
              <a:t>Firma del </a:t>
            </a:r>
            <a:r>
              <a:rPr lang="es-ES" sz="1200" b="0" i="0" u="none" strike="noStrike" cap="none">
                <a:solidFill>
                  <a:srgbClr val="00C0C0"/>
                </a:solidFill>
                <a:latin typeface="Arial"/>
                <a:ea typeface="Arial"/>
                <a:cs typeface="Arial"/>
                <a:sym typeface="Arial"/>
              </a:rPr>
              <a:t>convenio 190 OIT</a:t>
            </a:r>
            <a:r>
              <a:rPr lang="es-ES" sz="1200" b="0" i="0" u="none" strike="noStrike" cap="none">
                <a:solidFill>
                  <a:schemeClr val="dk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s-ES" sz="1200" b="0" i="0" u="none" strike="noStrike" cap="none">
                <a:solidFill>
                  <a:schemeClr val="dk1"/>
                </a:solidFill>
                <a:latin typeface="Arial"/>
                <a:ea typeface="Arial"/>
                <a:cs typeface="Arial"/>
                <a:sym typeface="Arial"/>
              </a:rPr>
              <a:t>Empleabilidad +50 y discapacidad.</a:t>
            </a:r>
            <a:endParaRPr sz="1200" b="0" i="0" u="none" strike="noStrike" cap="none">
              <a:solidFill>
                <a:srgbClr val="000000"/>
              </a:solidFill>
              <a:latin typeface="Arial"/>
              <a:ea typeface="Arial"/>
              <a:cs typeface="Arial"/>
              <a:sym typeface="Arial"/>
            </a:endParaRPr>
          </a:p>
        </p:txBody>
      </p:sp>
      <p:pic>
        <p:nvPicPr>
          <p:cNvPr id="478" name="Google Shape;478;p43"/>
          <p:cNvPicPr preferRelativeResize="0"/>
          <p:nvPr/>
        </p:nvPicPr>
        <p:blipFill rotWithShape="1">
          <a:blip r:embed="rId3">
            <a:alphaModFix/>
          </a:blip>
          <a:srcRect/>
          <a:stretch/>
        </p:blipFill>
        <p:spPr>
          <a:xfrm>
            <a:off x="3031413" y="2564309"/>
            <a:ext cx="670579" cy="670579"/>
          </a:xfrm>
          <a:prstGeom prst="rect">
            <a:avLst/>
          </a:prstGeom>
          <a:noFill/>
          <a:ln>
            <a:noFill/>
          </a:ln>
        </p:spPr>
      </p:pic>
      <p:pic>
        <p:nvPicPr>
          <p:cNvPr id="479" name="Google Shape;479;p43"/>
          <p:cNvPicPr preferRelativeResize="0"/>
          <p:nvPr/>
        </p:nvPicPr>
        <p:blipFill rotWithShape="1">
          <a:blip r:embed="rId4">
            <a:alphaModFix/>
          </a:blip>
          <a:srcRect/>
          <a:stretch/>
        </p:blipFill>
        <p:spPr>
          <a:xfrm>
            <a:off x="5827529" y="4289233"/>
            <a:ext cx="670578" cy="670578"/>
          </a:xfrm>
          <a:prstGeom prst="rect">
            <a:avLst/>
          </a:prstGeom>
          <a:noFill/>
          <a:ln>
            <a:noFill/>
          </a:ln>
        </p:spPr>
      </p:pic>
      <p:pic>
        <p:nvPicPr>
          <p:cNvPr id="480" name="Google Shape;480;p43"/>
          <p:cNvPicPr preferRelativeResize="0"/>
          <p:nvPr/>
        </p:nvPicPr>
        <p:blipFill rotWithShape="1">
          <a:blip r:embed="rId5">
            <a:alphaModFix/>
          </a:blip>
          <a:srcRect/>
          <a:stretch/>
        </p:blipFill>
        <p:spPr>
          <a:xfrm>
            <a:off x="8638111" y="4310826"/>
            <a:ext cx="794786" cy="794786"/>
          </a:xfrm>
          <a:prstGeom prst="rect">
            <a:avLst/>
          </a:prstGeom>
          <a:noFill/>
          <a:ln>
            <a:noFill/>
          </a:ln>
        </p:spPr>
      </p:pic>
      <p:pic>
        <p:nvPicPr>
          <p:cNvPr id="481" name="Google Shape;481;p43"/>
          <p:cNvPicPr preferRelativeResize="0"/>
          <p:nvPr/>
        </p:nvPicPr>
        <p:blipFill rotWithShape="1">
          <a:blip r:embed="rId6">
            <a:alphaModFix amt="70000"/>
          </a:blip>
          <a:srcRect/>
          <a:stretch/>
        </p:blipFill>
        <p:spPr>
          <a:xfrm>
            <a:off x="9160244" y="2125649"/>
            <a:ext cx="569214" cy="569214"/>
          </a:xfrm>
          <a:prstGeom prst="rect">
            <a:avLst/>
          </a:prstGeom>
          <a:noFill/>
          <a:ln>
            <a:noFill/>
          </a:ln>
        </p:spPr>
      </p:pic>
      <p:sp>
        <p:nvSpPr>
          <p:cNvPr id="482" name="Google Shape;482;p43"/>
          <p:cNvSpPr txBox="1"/>
          <p:nvPr/>
        </p:nvSpPr>
        <p:spPr>
          <a:xfrm>
            <a:off x="3672287" y="5064636"/>
            <a:ext cx="3044809"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s-ES" sz="1200" b="0" i="0" u="none" strike="noStrike" cap="none">
                <a:solidFill>
                  <a:schemeClr val="dk1"/>
                </a:solidFill>
                <a:latin typeface="Arial"/>
                <a:ea typeface="Arial"/>
                <a:cs typeface="Arial"/>
                <a:sym typeface="Arial"/>
              </a:rPr>
              <a:t>Secretaría de trabajo.</a:t>
            </a: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s-ES" sz="1200" b="0" i="0" u="none" strike="noStrike" cap="none">
                <a:solidFill>
                  <a:schemeClr val="dk1"/>
                </a:solidFill>
                <a:latin typeface="Arial"/>
                <a:ea typeface="Arial"/>
                <a:cs typeface="Arial"/>
                <a:sym typeface="Arial"/>
              </a:rPr>
              <a:t>Consultoras.</a:t>
            </a: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s-ES" sz="1200" b="0" i="0" u="none" strike="noStrike" cap="none">
                <a:solidFill>
                  <a:schemeClr val="dk1"/>
                </a:solidFill>
                <a:latin typeface="Arial"/>
                <a:ea typeface="Arial"/>
                <a:cs typeface="Arial"/>
                <a:sym typeface="Arial"/>
              </a:rPr>
              <a:t>IAPG</a:t>
            </a: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s-ES" sz="1200" b="0" i="0" u="none" strike="noStrike" cap="none">
                <a:solidFill>
                  <a:schemeClr val="dk1"/>
                </a:solidFill>
                <a:latin typeface="Arial"/>
                <a:ea typeface="Arial"/>
                <a:cs typeface="Arial"/>
                <a:sym typeface="Arial"/>
              </a:rPr>
              <a:t>Instituciones educativas.</a:t>
            </a: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s-ES" sz="1200" b="0" i="0" u="none" strike="noStrike" cap="none">
                <a:solidFill>
                  <a:schemeClr val="dk1"/>
                </a:solidFill>
                <a:latin typeface="Arial"/>
                <a:ea typeface="Arial"/>
                <a:cs typeface="Arial"/>
                <a:sym typeface="Arial"/>
              </a:rPr>
              <a:t>Instituciones especializadas.</a:t>
            </a:r>
            <a:endParaRPr sz="1200" b="0" i="0" u="none" strike="noStrike" cap="none">
              <a:solidFill>
                <a:schemeClr val="dk1"/>
              </a:solidFill>
              <a:latin typeface="Arial"/>
              <a:ea typeface="Arial"/>
              <a:cs typeface="Arial"/>
              <a:sym typeface="Arial"/>
            </a:endParaRPr>
          </a:p>
        </p:txBody>
      </p:sp>
      <p:sp>
        <p:nvSpPr>
          <p:cNvPr id="483" name="Google Shape;483;p43"/>
          <p:cNvSpPr txBox="1"/>
          <p:nvPr/>
        </p:nvSpPr>
        <p:spPr>
          <a:xfrm>
            <a:off x="6717096" y="5064636"/>
            <a:ext cx="3348607"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s-ES" sz="1200" b="0" i="0" u="none" strike="noStrike" cap="none">
                <a:solidFill>
                  <a:schemeClr val="dk1"/>
                </a:solidFill>
                <a:latin typeface="Arial"/>
                <a:ea typeface="Arial"/>
                <a:cs typeface="Arial"/>
                <a:sym typeface="Arial"/>
              </a:rPr>
              <a:t>Ceo y comité Ejecutivo</a:t>
            </a: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s-ES" sz="1200" b="0" i="0" u="none" strike="noStrike" cap="none">
                <a:solidFill>
                  <a:schemeClr val="dk1"/>
                </a:solidFill>
                <a:latin typeface="Arial"/>
                <a:ea typeface="Arial"/>
                <a:cs typeface="Arial"/>
                <a:sym typeface="Arial"/>
              </a:rPr>
              <a:t>Comité DEI</a:t>
            </a: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s-ES" sz="1200" b="0" i="0" u="none" strike="noStrike" cap="none">
                <a:solidFill>
                  <a:schemeClr val="dk1"/>
                </a:solidFill>
                <a:latin typeface="Arial"/>
                <a:ea typeface="Arial"/>
                <a:cs typeface="Arial"/>
                <a:sym typeface="Arial"/>
              </a:rPr>
              <a:t>Gerentes</a:t>
            </a: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s-ES" sz="1200" b="0" i="0" u="none" strike="noStrike" cap="none">
                <a:solidFill>
                  <a:schemeClr val="dk1"/>
                </a:solidFill>
                <a:latin typeface="Arial"/>
                <a:ea typeface="Arial"/>
                <a:cs typeface="Arial"/>
                <a:sym typeface="Arial"/>
              </a:rPr>
              <a:t>RRHH.</a:t>
            </a: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s-ES" sz="1200" b="0" i="0" u="none" strike="noStrike" cap="none">
                <a:solidFill>
                  <a:schemeClr val="dk1"/>
                </a:solidFill>
                <a:latin typeface="Arial"/>
                <a:ea typeface="Arial"/>
                <a:cs typeface="Arial"/>
                <a:sym typeface="Arial"/>
              </a:rPr>
              <a:t>Gerente de capacitación y talento.</a:t>
            </a:r>
            <a:endParaRPr sz="1200" b="0" i="0" u="none" strike="noStrike" cap="none">
              <a:solidFill>
                <a:schemeClr val="dk1"/>
              </a:solidFill>
              <a:latin typeface="Arial"/>
              <a:ea typeface="Arial"/>
              <a:cs typeface="Arial"/>
              <a:sym typeface="Arial"/>
            </a:endParaRPr>
          </a:p>
        </p:txBody>
      </p:sp>
      <p:sp>
        <p:nvSpPr>
          <p:cNvPr id="484" name="Google Shape;484;p43"/>
          <p:cNvSpPr txBox="1"/>
          <p:nvPr/>
        </p:nvSpPr>
        <p:spPr>
          <a:xfrm>
            <a:off x="9432897" y="2915665"/>
            <a:ext cx="2673900" cy="17547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s-ES" sz="1200" b="0" i="0" u="none" strike="noStrike" cap="none">
                <a:solidFill>
                  <a:schemeClr val="dk1"/>
                </a:solidFill>
                <a:latin typeface="Arial"/>
                <a:ea typeface="Arial"/>
                <a:cs typeface="Arial"/>
                <a:sym typeface="Arial"/>
              </a:rPr>
              <a:t>% de Participación en </a:t>
            </a:r>
            <a:r>
              <a:rPr lang="es-ES" sz="1200" b="0" i="0" u="none" strike="noStrike" cap="none">
                <a:solidFill>
                  <a:srgbClr val="00C0C0"/>
                </a:solidFill>
                <a:latin typeface="Arial"/>
                <a:ea typeface="Arial"/>
                <a:cs typeface="Arial"/>
                <a:sym typeface="Arial"/>
              </a:rPr>
              <a:t>capacitaciones.</a:t>
            </a: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s-ES" sz="1200" b="0" i="0" u="none" strike="noStrike" cap="none">
                <a:solidFill>
                  <a:schemeClr val="dk1"/>
                </a:solidFill>
                <a:latin typeface="Arial"/>
                <a:ea typeface="Arial"/>
                <a:cs typeface="Arial"/>
                <a:sym typeface="Arial"/>
              </a:rPr>
              <a:t>Aumento</a:t>
            </a:r>
            <a:r>
              <a:rPr lang="es-ES" sz="1200" b="0" i="0" u="none" strike="noStrike" cap="none">
                <a:solidFill>
                  <a:srgbClr val="00C0C0"/>
                </a:solidFill>
                <a:latin typeface="Arial"/>
                <a:ea typeface="Arial"/>
                <a:cs typeface="Arial"/>
                <a:sym typeface="Arial"/>
              </a:rPr>
              <a:t> </a:t>
            </a:r>
            <a:r>
              <a:rPr lang="es-ES" sz="1200" b="0" i="0" u="none" strike="noStrike" cap="none">
                <a:solidFill>
                  <a:schemeClr val="dk1"/>
                </a:solidFill>
                <a:latin typeface="Arial"/>
                <a:ea typeface="Arial"/>
                <a:cs typeface="Arial"/>
                <a:sym typeface="Arial"/>
              </a:rPr>
              <a:t>de</a:t>
            </a:r>
            <a:r>
              <a:rPr lang="es-ES" sz="1200" b="0" i="0" u="none" strike="noStrike" cap="none">
                <a:solidFill>
                  <a:srgbClr val="00C0C0"/>
                </a:solidFill>
                <a:latin typeface="Arial"/>
                <a:ea typeface="Arial"/>
                <a:cs typeface="Arial"/>
                <a:sym typeface="Arial"/>
              </a:rPr>
              <a:t> participación </a:t>
            </a:r>
            <a:r>
              <a:rPr lang="es-ES" sz="1200" b="0" i="0" u="none" strike="noStrike" cap="none">
                <a:solidFill>
                  <a:schemeClr val="dk1"/>
                </a:solidFill>
                <a:latin typeface="Arial"/>
                <a:ea typeface="Arial"/>
                <a:cs typeface="Arial"/>
                <a:sym typeface="Arial"/>
              </a:rPr>
              <a:t>del 6% de mujeres totales al 18 % según referencia de la industria.</a:t>
            </a: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s-ES" sz="1200" b="0" i="0" u="none" strike="noStrike" cap="none">
                <a:solidFill>
                  <a:schemeClr val="dk1"/>
                </a:solidFill>
                <a:latin typeface="Arial"/>
                <a:ea typeface="Arial"/>
                <a:cs typeface="Arial"/>
                <a:sym typeface="Arial"/>
              </a:rPr>
              <a:t>Aumento del índice  de </a:t>
            </a:r>
            <a:r>
              <a:rPr lang="es-ES" sz="1200" b="0" i="0" u="none" strike="noStrike" cap="none">
                <a:solidFill>
                  <a:srgbClr val="00C0C0"/>
                </a:solidFill>
                <a:latin typeface="Arial"/>
                <a:ea typeface="Arial"/>
                <a:cs typeface="Arial"/>
                <a:sym typeface="Arial"/>
              </a:rPr>
              <a:t>liderazgo </a:t>
            </a:r>
            <a:r>
              <a:rPr lang="es-ES" sz="1200" b="0" i="0" u="none" strike="noStrike" cap="none">
                <a:solidFill>
                  <a:schemeClr val="dk1"/>
                </a:solidFill>
                <a:latin typeface="Arial"/>
                <a:ea typeface="Arial"/>
                <a:cs typeface="Arial"/>
                <a:sym typeface="Arial"/>
              </a:rPr>
              <a:t>femenino  de 6,9 a 10.</a:t>
            </a: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s-ES" sz="1200" b="0" i="0" u="none" strike="noStrike" cap="none">
                <a:solidFill>
                  <a:schemeClr val="dk1"/>
                </a:solidFill>
                <a:latin typeface="Arial"/>
                <a:ea typeface="Arial"/>
                <a:cs typeface="Arial"/>
                <a:sym typeface="Arial"/>
              </a:rPr>
              <a:t>Disminución de los tratamientos de </a:t>
            </a:r>
            <a:r>
              <a:rPr lang="es-ES" sz="1200" b="0" i="0" u="none" strike="noStrike" cap="none">
                <a:solidFill>
                  <a:srgbClr val="00C0C0"/>
                </a:solidFill>
                <a:latin typeface="Arial"/>
                <a:ea typeface="Arial"/>
                <a:cs typeface="Arial"/>
                <a:sym typeface="Arial"/>
              </a:rPr>
              <a:t>denuncias</a:t>
            </a:r>
            <a:r>
              <a:rPr lang="es-ES" sz="1200" b="0" i="0" u="none" strike="noStrike" cap="none">
                <a:solidFill>
                  <a:schemeClr val="dk1"/>
                </a:solidFill>
                <a:latin typeface="Arial"/>
                <a:ea typeface="Arial"/>
                <a:cs typeface="Arial"/>
                <a:sym typeface="Arial"/>
              </a:rPr>
              <a:t> por violencia.</a:t>
            </a:r>
            <a:endParaRPr sz="1200" b="0" i="0" u="none" strike="noStrike" cap="none">
              <a:solidFill>
                <a:srgbClr val="000000"/>
              </a:solidFill>
              <a:latin typeface="Arial"/>
              <a:ea typeface="Arial"/>
              <a:cs typeface="Arial"/>
              <a:sym typeface="Arial"/>
            </a:endParaRPr>
          </a:p>
        </p:txBody>
      </p:sp>
      <p:pic>
        <p:nvPicPr>
          <p:cNvPr id="485" name="Google Shape;485;p43"/>
          <p:cNvPicPr preferRelativeResize="0"/>
          <p:nvPr/>
        </p:nvPicPr>
        <p:blipFill rotWithShape="1">
          <a:blip r:embed="rId7">
            <a:alphaModFix/>
          </a:blip>
          <a:srcRect/>
          <a:stretch/>
        </p:blipFill>
        <p:spPr>
          <a:xfrm>
            <a:off x="3764095" y="2022215"/>
            <a:ext cx="5211457" cy="2133550"/>
          </a:xfrm>
          <a:prstGeom prst="rect">
            <a:avLst/>
          </a:prstGeom>
          <a:noFill/>
          <a:ln>
            <a:noFill/>
          </a:ln>
        </p:spPr>
      </p:pic>
      <p:sp>
        <p:nvSpPr>
          <p:cNvPr id="486" name="Google Shape;486;p43"/>
          <p:cNvSpPr/>
          <p:nvPr/>
        </p:nvSpPr>
        <p:spPr>
          <a:xfrm>
            <a:off x="307975" y="2717415"/>
            <a:ext cx="2666625" cy="364365"/>
          </a:xfrm>
          <a:prstGeom prst="roundRect">
            <a:avLst>
              <a:gd name="adj" fmla="val 16667"/>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1" i="0" u="none" strike="noStrike" cap="none">
                <a:solidFill>
                  <a:schemeClr val="lt1"/>
                </a:solidFill>
                <a:latin typeface="Arial"/>
                <a:ea typeface="Arial"/>
                <a:cs typeface="Arial"/>
                <a:sym typeface="Arial"/>
              </a:rPr>
              <a:t>Acciones</a:t>
            </a:r>
            <a:endParaRPr sz="1400" b="1" i="0" u="none" strike="noStrike" cap="none">
              <a:solidFill>
                <a:schemeClr val="lt1"/>
              </a:solidFill>
              <a:latin typeface="Arial"/>
              <a:ea typeface="Arial"/>
              <a:cs typeface="Arial"/>
              <a:sym typeface="Arial"/>
            </a:endParaRPr>
          </a:p>
        </p:txBody>
      </p:sp>
      <p:sp>
        <p:nvSpPr>
          <p:cNvPr id="487" name="Google Shape;487;p43"/>
          <p:cNvSpPr/>
          <p:nvPr/>
        </p:nvSpPr>
        <p:spPr>
          <a:xfrm>
            <a:off x="3764095" y="4490619"/>
            <a:ext cx="1946359" cy="364365"/>
          </a:xfrm>
          <a:prstGeom prst="roundRect">
            <a:avLst>
              <a:gd name="adj" fmla="val 16667"/>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1" i="0" u="none" strike="noStrike" cap="none">
                <a:solidFill>
                  <a:schemeClr val="lt1"/>
                </a:solidFill>
                <a:latin typeface="Arial"/>
                <a:ea typeface="Arial"/>
                <a:cs typeface="Arial"/>
                <a:sym typeface="Arial"/>
              </a:rPr>
              <a:t>Asociación</a:t>
            </a:r>
            <a:endParaRPr sz="1400" b="1" i="0" u="none" strike="noStrike" cap="none">
              <a:solidFill>
                <a:schemeClr val="lt1"/>
              </a:solidFill>
              <a:latin typeface="Arial"/>
              <a:ea typeface="Arial"/>
              <a:cs typeface="Arial"/>
              <a:sym typeface="Arial"/>
            </a:endParaRPr>
          </a:p>
        </p:txBody>
      </p:sp>
      <p:sp>
        <p:nvSpPr>
          <p:cNvPr id="488" name="Google Shape;488;p43"/>
          <p:cNvSpPr/>
          <p:nvPr/>
        </p:nvSpPr>
        <p:spPr>
          <a:xfrm>
            <a:off x="6691752" y="4546153"/>
            <a:ext cx="1946359" cy="364365"/>
          </a:xfrm>
          <a:prstGeom prst="roundRect">
            <a:avLst>
              <a:gd name="adj" fmla="val 16667"/>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1" i="0" u="none" strike="noStrike" cap="none">
                <a:solidFill>
                  <a:schemeClr val="lt1"/>
                </a:solidFill>
                <a:latin typeface="Arial"/>
                <a:ea typeface="Arial"/>
                <a:cs typeface="Arial"/>
                <a:sym typeface="Arial"/>
              </a:rPr>
              <a:t>Responsable</a:t>
            </a:r>
            <a:endParaRPr sz="1400" b="1" i="0" u="none" strike="noStrike" cap="none">
              <a:solidFill>
                <a:schemeClr val="lt1"/>
              </a:solidFill>
              <a:latin typeface="Arial"/>
              <a:ea typeface="Arial"/>
              <a:cs typeface="Arial"/>
              <a:sym typeface="Arial"/>
            </a:endParaRPr>
          </a:p>
        </p:txBody>
      </p:sp>
      <p:sp>
        <p:nvSpPr>
          <p:cNvPr id="489" name="Google Shape;489;p43"/>
          <p:cNvSpPr/>
          <p:nvPr/>
        </p:nvSpPr>
        <p:spPr>
          <a:xfrm>
            <a:off x="9914150" y="2174395"/>
            <a:ext cx="1946359" cy="364365"/>
          </a:xfrm>
          <a:prstGeom prst="roundRect">
            <a:avLst>
              <a:gd name="adj" fmla="val 16667"/>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1" i="0" u="none" strike="noStrike" cap="none">
                <a:solidFill>
                  <a:schemeClr val="lt1"/>
                </a:solidFill>
                <a:latin typeface="Arial"/>
                <a:ea typeface="Arial"/>
                <a:cs typeface="Arial"/>
                <a:sym typeface="Arial"/>
              </a:rPr>
              <a:t>Mediciones</a:t>
            </a:r>
            <a:endParaRPr sz="1400" b="1" i="0" u="none" strike="noStrike" cap="none">
              <a:solidFill>
                <a:schemeClr val="lt1"/>
              </a:solidFill>
              <a:latin typeface="Arial"/>
              <a:ea typeface="Arial"/>
              <a:cs typeface="Arial"/>
              <a:sym typeface="Arial"/>
            </a:endParaRPr>
          </a:p>
        </p:txBody>
      </p:sp>
      <p:grpSp>
        <p:nvGrpSpPr>
          <p:cNvPr id="490" name="Google Shape;490;p43"/>
          <p:cNvGrpSpPr/>
          <p:nvPr/>
        </p:nvGrpSpPr>
        <p:grpSpPr>
          <a:xfrm>
            <a:off x="292225" y="241960"/>
            <a:ext cx="11607550" cy="769236"/>
            <a:chOff x="315687" y="241960"/>
            <a:chExt cx="10257720" cy="769236"/>
          </a:xfrm>
        </p:grpSpPr>
        <p:sp>
          <p:nvSpPr>
            <p:cNvPr id="491" name="Google Shape;491;p43"/>
            <p:cNvSpPr/>
            <p:nvPr/>
          </p:nvSpPr>
          <p:spPr>
            <a:xfrm>
              <a:off x="315687" y="243667"/>
              <a:ext cx="9481622" cy="767529"/>
            </a:xfrm>
            <a:prstGeom prst="rect">
              <a:avLst/>
            </a:prstGeom>
            <a:solidFill>
              <a:srgbClr val="70CE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2" name="Google Shape;492;p43"/>
            <p:cNvSpPr/>
            <p:nvPr/>
          </p:nvSpPr>
          <p:spPr>
            <a:xfrm>
              <a:off x="9878459"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3" name="Google Shape;493;p43"/>
            <p:cNvSpPr/>
            <p:nvPr/>
          </p:nvSpPr>
          <p:spPr>
            <a:xfrm>
              <a:off x="101371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4" name="Google Shape;494;p43"/>
            <p:cNvSpPr/>
            <p:nvPr/>
          </p:nvSpPr>
          <p:spPr>
            <a:xfrm>
              <a:off x="103958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495" name="Google Shape;495;p43"/>
          <p:cNvPicPr preferRelativeResize="0"/>
          <p:nvPr/>
        </p:nvPicPr>
        <p:blipFill rotWithShape="1">
          <a:blip r:embed="rId8">
            <a:alphaModFix/>
          </a:blip>
          <a:srcRect l="27964" t="28505" r="50130" b="60995"/>
          <a:stretch/>
        </p:blipFill>
        <p:spPr>
          <a:xfrm>
            <a:off x="8814032" y="235836"/>
            <a:ext cx="2850124" cy="792000"/>
          </a:xfrm>
          <a:prstGeom prst="rect">
            <a:avLst/>
          </a:prstGeom>
          <a:noFill/>
          <a:ln>
            <a:noFill/>
          </a:ln>
        </p:spPr>
      </p:pic>
      <p:sp>
        <p:nvSpPr>
          <p:cNvPr id="496" name="Google Shape;496;p43"/>
          <p:cNvSpPr/>
          <p:nvPr/>
        </p:nvSpPr>
        <p:spPr>
          <a:xfrm>
            <a:off x="612813" y="396599"/>
            <a:ext cx="88873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rgbClr val="102A52"/>
                </a:solidFill>
                <a:latin typeface="Arial"/>
                <a:ea typeface="Arial"/>
                <a:cs typeface="Arial"/>
                <a:sym typeface="Arial"/>
              </a:rPr>
              <a:t>Oportunidades: Personas</a:t>
            </a:r>
            <a:endParaRPr sz="2400" b="0" i="0" u="none" strike="noStrike" cap="none">
              <a:solidFill>
                <a:srgbClr val="102A52"/>
              </a:solidFill>
              <a:latin typeface="Arial"/>
              <a:ea typeface="Arial"/>
              <a:cs typeface="Arial"/>
              <a:sym typeface="Arial"/>
            </a:endParaRPr>
          </a:p>
        </p:txBody>
      </p:sp>
      <p:sp>
        <p:nvSpPr>
          <p:cNvPr id="497" name="Google Shape;497;p43"/>
          <p:cNvSpPr txBox="1"/>
          <p:nvPr/>
        </p:nvSpPr>
        <p:spPr>
          <a:xfrm>
            <a:off x="249638" y="1173064"/>
            <a:ext cx="8034391"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sng" strike="noStrike" cap="none">
                <a:solidFill>
                  <a:srgbClr val="102A52"/>
                </a:solidFill>
                <a:latin typeface="Arial"/>
                <a:ea typeface="Arial"/>
                <a:cs typeface="Arial"/>
                <a:sym typeface="Arial"/>
              </a:rPr>
              <a:t>INICIATIVA 1:</a:t>
            </a:r>
            <a:r>
              <a:rPr lang="es-ES" sz="1800" b="1" i="0" u="none" strike="noStrike" cap="none">
                <a:solidFill>
                  <a:srgbClr val="102A52"/>
                </a:solidFill>
                <a:latin typeface="Arial"/>
                <a:ea typeface="Arial"/>
                <a:cs typeface="Arial"/>
                <a:sym typeface="Arial"/>
              </a:rPr>
              <a:t> Trabajo corporativo</a:t>
            </a:r>
            <a:endParaRPr sz="1400" b="0" i="0" u="none" strike="noStrike" cap="none">
              <a:solidFill>
                <a:srgbClr val="102A5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502"/>
        <p:cNvGrpSpPr/>
        <p:nvPr/>
      </p:nvGrpSpPr>
      <p:grpSpPr>
        <a:xfrm>
          <a:off x="0" y="0"/>
          <a:ext cx="0" cy="0"/>
          <a:chOff x="0" y="0"/>
          <a:chExt cx="0" cy="0"/>
        </a:xfrm>
      </p:grpSpPr>
      <p:sp>
        <p:nvSpPr>
          <p:cNvPr id="503" name="Google Shape;503;p44"/>
          <p:cNvSpPr/>
          <p:nvPr/>
        </p:nvSpPr>
        <p:spPr>
          <a:xfrm>
            <a:off x="292225" y="1865638"/>
            <a:ext cx="11607550"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4" name="Google Shape;504;p44" descr="Huella de Carbono: ¿qué sucederá cuando el Alcance 3 nos alcance? - AsGree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505" name="Google Shape;505;p44"/>
          <p:cNvGrpSpPr/>
          <p:nvPr/>
        </p:nvGrpSpPr>
        <p:grpSpPr>
          <a:xfrm>
            <a:off x="1008629" y="3460402"/>
            <a:ext cx="4724870" cy="2108278"/>
            <a:chOff x="4652135" y="4706379"/>
            <a:chExt cx="4252808" cy="1857677"/>
          </a:xfrm>
        </p:grpSpPr>
        <p:pic>
          <p:nvPicPr>
            <p:cNvPr id="506" name="Google Shape;506;p44"/>
            <p:cNvPicPr preferRelativeResize="0"/>
            <p:nvPr/>
          </p:nvPicPr>
          <p:blipFill rotWithShape="1">
            <a:blip r:embed="rId3">
              <a:alphaModFix/>
            </a:blip>
            <a:srcRect l="21729" t="10320" r="13301" b="14546"/>
            <a:stretch/>
          </p:blipFill>
          <p:spPr>
            <a:xfrm>
              <a:off x="4652135" y="5750922"/>
              <a:ext cx="703058" cy="813134"/>
            </a:xfrm>
            <a:prstGeom prst="rect">
              <a:avLst/>
            </a:prstGeom>
            <a:noFill/>
            <a:ln>
              <a:noFill/>
            </a:ln>
          </p:spPr>
        </p:pic>
        <p:pic>
          <p:nvPicPr>
            <p:cNvPr id="507" name="Google Shape;507;p44"/>
            <p:cNvPicPr preferRelativeResize="0"/>
            <p:nvPr/>
          </p:nvPicPr>
          <p:blipFill rotWithShape="1">
            <a:blip r:embed="rId4">
              <a:alphaModFix/>
            </a:blip>
            <a:srcRect l="5212" t="5387" r="6994" b="5387"/>
            <a:stretch/>
          </p:blipFill>
          <p:spPr>
            <a:xfrm>
              <a:off x="6325507" y="4706379"/>
              <a:ext cx="875552" cy="911080"/>
            </a:xfrm>
            <a:prstGeom prst="rect">
              <a:avLst/>
            </a:prstGeom>
            <a:noFill/>
            <a:ln>
              <a:noFill/>
            </a:ln>
          </p:spPr>
        </p:pic>
        <p:pic>
          <p:nvPicPr>
            <p:cNvPr id="508" name="Google Shape;508;p44"/>
            <p:cNvPicPr preferRelativeResize="0"/>
            <p:nvPr/>
          </p:nvPicPr>
          <p:blipFill rotWithShape="1">
            <a:blip r:embed="rId5">
              <a:alphaModFix/>
            </a:blip>
            <a:srcRect l="11704" t="24065" r="15881" b="28328"/>
            <a:stretch/>
          </p:blipFill>
          <p:spPr>
            <a:xfrm>
              <a:off x="7725978" y="5769953"/>
              <a:ext cx="1178965" cy="775072"/>
            </a:xfrm>
            <a:prstGeom prst="rect">
              <a:avLst/>
            </a:prstGeom>
            <a:noFill/>
            <a:ln>
              <a:noFill/>
            </a:ln>
          </p:spPr>
        </p:pic>
      </p:grpSp>
      <p:pic>
        <p:nvPicPr>
          <p:cNvPr id="509" name="Google Shape;509;p44"/>
          <p:cNvPicPr preferRelativeResize="0"/>
          <p:nvPr/>
        </p:nvPicPr>
        <p:blipFill rotWithShape="1">
          <a:blip r:embed="rId6">
            <a:alphaModFix amt="50000"/>
          </a:blip>
          <a:srcRect/>
          <a:stretch/>
        </p:blipFill>
        <p:spPr>
          <a:xfrm>
            <a:off x="618774" y="3213074"/>
            <a:ext cx="5669676" cy="3040920"/>
          </a:xfrm>
          <a:prstGeom prst="rect">
            <a:avLst/>
          </a:prstGeom>
          <a:noFill/>
          <a:ln>
            <a:noFill/>
          </a:ln>
        </p:spPr>
      </p:pic>
      <p:sp>
        <p:nvSpPr>
          <p:cNvPr id="510" name="Google Shape;510;p44"/>
          <p:cNvSpPr txBox="1"/>
          <p:nvPr/>
        </p:nvSpPr>
        <p:spPr>
          <a:xfrm rot="-5400000">
            <a:off x="-1074060" y="4594937"/>
            <a:ext cx="3041050" cy="276970"/>
          </a:xfrm>
          <a:prstGeom prst="rect">
            <a:avLst/>
          </a:prstGeom>
          <a:solidFill>
            <a:srgbClr val="102A5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chemeClr val="lt1"/>
                </a:solidFill>
                <a:latin typeface="Open Sans"/>
                <a:ea typeface="Open Sans"/>
                <a:cs typeface="Open Sans"/>
                <a:sym typeface="Open Sans"/>
              </a:rPr>
              <a:t>GÉNERO</a:t>
            </a:r>
            <a:endParaRPr sz="1400" b="0" i="0" u="none" strike="noStrike" cap="none">
              <a:solidFill>
                <a:schemeClr val="lt1"/>
              </a:solidFill>
              <a:latin typeface="Arial"/>
              <a:ea typeface="Arial"/>
              <a:cs typeface="Arial"/>
              <a:sym typeface="Arial"/>
            </a:endParaRPr>
          </a:p>
        </p:txBody>
      </p:sp>
      <p:sp>
        <p:nvSpPr>
          <p:cNvPr id="511" name="Google Shape;511;p44"/>
          <p:cNvSpPr txBox="1"/>
          <p:nvPr/>
        </p:nvSpPr>
        <p:spPr>
          <a:xfrm rot="5400000">
            <a:off x="4940752" y="4607651"/>
            <a:ext cx="3041050" cy="276970"/>
          </a:xfrm>
          <a:prstGeom prst="rect">
            <a:avLst/>
          </a:prstGeom>
          <a:solidFill>
            <a:srgbClr val="102A5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chemeClr val="lt1"/>
                </a:solidFill>
                <a:latin typeface="Open Sans"/>
                <a:ea typeface="Open Sans"/>
                <a:cs typeface="Open Sans"/>
                <a:sym typeface="Open Sans"/>
              </a:rPr>
              <a:t>EDADISMO</a:t>
            </a:r>
            <a:endParaRPr sz="1400" b="0" i="0" u="none" strike="noStrike" cap="none">
              <a:solidFill>
                <a:schemeClr val="lt1"/>
              </a:solidFill>
              <a:latin typeface="Arial"/>
              <a:ea typeface="Arial"/>
              <a:cs typeface="Arial"/>
              <a:sym typeface="Arial"/>
            </a:endParaRPr>
          </a:p>
        </p:txBody>
      </p:sp>
      <p:sp>
        <p:nvSpPr>
          <p:cNvPr id="512" name="Google Shape;512;p44"/>
          <p:cNvSpPr txBox="1"/>
          <p:nvPr/>
        </p:nvSpPr>
        <p:spPr>
          <a:xfrm>
            <a:off x="307812" y="2891893"/>
            <a:ext cx="6291600" cy="276900"/>
          </a:xfrm>
          <a:prstGeom prst="rect">
            <a:avLst/>
          </a:prstGeom>
          <a:solidFill>
            <a:srgbClr val="102A5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chemeClr val="lt1"/>
                </a:solidFill>
                <a:latin typeface="Open Sans"/>
                <a:ea typeface="Open Sans"/>
                <a:cs typeface="Open Sans"/>
                <a:sym typeface="Open Sans"/>
              </a:rPr>
              <a:t>DISCAPACIDAD</a:t>
            </a:r>
            <a:endParaRPr sz="1400" b="0" i="0" u="none" strike="noStrike" cap="none">
              <a:solidFill>
                <a:schemeClr val="lt1"/>
              </a:solidFill>
              <a:latin typeface="Arial"/>
              <a:ea typeface="Arial"/>
              <a:cs typeface="Arial"/>
              <a:sym typeface="Arial"/>
            </a:endParaRPr>
          </a:p>
        </p:txBody>
      </p:sp>
      <p:sp>
        <p:nvSpPr>
          <p:cNvPr id="513" name="Google Shape;513;p44"/>
          <p:cNvSpPr txBox="1"/>
          <p:nvPr/>
        </p:nvSpPr>
        <p:spPr>
          <a:xfrm>
            <a:off x="307812" y="6323367"/>
            <a:ext cx="6291600" cy="276900"/>
          </a:xfrm>
          <a:prstGeom prst="rect">
            <a:avLst/>
          </a:prstGeom>
          <a:solidFill>
            <a:srgbClr val="102A5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chemeClr val="lt1"/>
                </a:solidFill>
                <a:latin typeface="Open Sans"/>
                <a:ea typeface="Open Sans"/>
                <a:cs typeface="Open Sans"/>
                <a:sym typeface="Open Sans"/>
              </a:rPr>
              <a:t>REDES DE DIVERSIDAD EQUIDAD E INCLUSIÓN</a:t>
            </a:r>
            <a:endParaRPr sz="1400" b="0" i="0" u="none" strike="noStrike" cap="none">
              <a:solidFill>
                <a:schemeClr val="lt1"/>
              </a:solidFill>
              <a:latin typeface="Arial"/>
              <a:ea typeface="Arial"/>
              <a:cs typeface="Arial"/>
              <a:sym typeface="Arial"/>
            </a:endParaRPr>
          </a:p>
        </p:txBody>
      </p:sp>
      <p:sp>
        <p:nvSpPr>
          <p:cNvPr id="514" name="Google Shape;514;p44"/>
          <p:cNvSpPr txBox="1"/>
          <p:nvPr/>
        </p:nvSpPr>
        <p:spPr>
          <a:xfrm>
            <a:off x="6810227" y="2844727"/>
            <a:ext cx="4638407"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200" b="0" i="0" u="none" strike="noStrike" cap="none">
                <a:solidFill>
                  <a:srgbClr val="000000"/>
                </a:solidFill>
                <a:latin typeface="Arial"/>
                <a:ea typeface="Arial"/>
                <a:cs typeface="Arial"/>
                <a:sym typeface="Arial"/>
              </a:rPr>
              <a:t>Equipos </a:t>
            </a:r>
            <a:r>
              <a:rPr lang="es-ES" sz="1200" b="1" i="0" u="none" strike="noStrike" cap="none">
                <a:solidFill>
                  <a:srgbClr val="000000"/>
                </a:solidFill>
                <a:latin typeface="Arial"/>
                <a:ea typeface="Arial"/>
                <a:cs typeface="Arial"/>
                <a:sym typeface="Arial"/>
              </a:rPr>
              <a:t>conformados por colaboradores</a:t>
            </a:r>
            <a:r>
              <a:rPr lang="es-ES" sz="1200" b="0" i="0" u="none" strike="noStrike" cap="none">
                <a:solidFill>
                  <a:srgbClr val="000000"/>
                </a:solidFill>
                <a:latin typeface="Arial"/>
                <a:ea typeface="Arial"/>
                <a:cs typeface="Arial"/>
                <a:sym typeface="Arial"/>
              </a:rPr>
              <a:t> con el sponsoreo de un </a:t>
            </a:r>
            <a:r>
              <a:rPr lang="es-ES" sz="1200" b="1" i="0" u="none" strike="noStrike" cap="none">
                <a:solidFill>
                  <a:srgbClr val="000000"/>
                </a:solidFill>
                <a:latin typeface="Arial"/>
                <a:ea typeface="Arial"/>
                <a:cs typeface="Arial"/>
                <a:sym typeface="Arial"/>
              </a:rPr>
              <a:t>director</a:t>
            </a:r>
            <a:r>
              <a:rPr lang="es-ES" sz="1200" b="0" i="0" u="none" strike="noStrike" cap="none">
                <a:solidFill>
                  <a:srgbClr val="000000"/>
                </a:solidFill>
                <a:latin typeface="Arial"/>
                <a:ea typeface="Arial"/>
                <a:cs typeface="Arial"/>
                <a:sym typeface="Arial"/>
              </a:rPr>
              <a:t>. Estos equipos trabajan en la promoción de la diversidad cultural, la concientización y la construcción de un ambiente de respeto a través de diferentes acciones y programas que interactúan con la comunidad.</a:t>
            </a:r>
            <a:endParaRPr sz="1200" b="0" i="0" u="none" strike="noStrike" cap="none">
              <a:solidFill>
                <a:srgbClr val="000000"/>
              </a:solidFill>
              <a:latin typeface="Arial"/>
              <a:ea typeface="Arial"/>
              <a:cs typeface="Arial"/>
              <a:sym typeface="Arial"/>
            </a:endParaRPr>
          </a:p>
        </p:txBody>
      </p:sp>
      <p:pic>
        <p:nvPicPr>
          <p:cNvPr id="515" name="Google Shape;515;p44"/>
          <p:cNvPicPr preferRelativeResize="0"/>
          <p:nvPr/>
        </p:nvPicPr>
        <p:blipFill rotWithShape="1">
          <a:blip r:embed="rId7">
            <a:alphaModFix/>
          </a:blip>
          <a:srcRect/>
          <a:stretch/>
        </p:blipFill>
        <p:spPr>
          <a:xfrm>
            <a:off x="6902838" y="3977374"/>
            <a:ext cx="3678076" cy="2538038"/>
          </a:xfrm>
          <a:prstGeom prst="rect">
            <a:avLst/>
          </a:prstGeom>
          <a:noFill/>
          <a:ln>
            <a:noFill/>
          </a:ln>
        </p:spPr>
      </p:pic>
      <p:sp>
        <p:nvSpPr>
          <p:cNvPr id="516" name="Google Shape;516;p44"/>
          <p:cNvSpPr txBox="1"/>
          <p:nvPr/>
        </p:nvSpPr>
        <p:spPr>
          <a:xfrm>
            <a:off x="1387835" y="1992959"/>
            <a:ext cx="94164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ES" sz="1600" b="1" i="0" u="none" strike="noStrike" cap="none">
                <a:solidFill>
                  <a:schemeClr val="lt1"/>
                </a:solidFill>
                <a:latin typeface="Arial"/>
                <a:ea typeface="Arial"/>
                <a:cs typeface="Arial"/>
                <a:sym typeface="Arial"/>
              </a:rPr>
              <a:t>¿Cómo fomentamos la cultura de DE&amp;I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Formando </a:t>
            </a:r>
            <a:r>
              <a:rPr lang="es-ES" sz="1400" b="1" i="0" u="none" strike="noStrike" cap="none">
                <a:solidFill>
                  <a:schemeClr val="lt1"/>
                </a:solidFill>
                <a:latin typeface="Arial"/>
                <a:ea typeface="Arial"/>
                <a:cs typeface="Arial"/>
                <a:sym typeface="Arial"/>
              </a:rPr>
              <a:t>3 redes de inclusión, equidad y diversidad: MUJERES, DISCAPACIDAD Y EDADISMO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7" name="Google Shape;517;p44"/>
          <p:cNvSpPr/>
          <p:nvPr/>
        </p:nvSpPr>
        <p:spPr>
          <a:xfrm>
            <a:off x="292225" y="243667"/>
            <a:ext cx="10729324" cy="767529"/>
          </a:xfrm>
          <a:prstGeom prst="rect">
            <a:avLst/>
          </a:prstGeom>
          <a:solidFill>
            <a:srgbClr val="70CE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8" name="Google Shape;518;p44"/>
          <p:cNvSpPr/>
          <p:nvPr/>
        </p:nvSpPr>
        <p:spPr>
          <a:xfrm>
            <a:off x="11113378" y="241960"/>
            <a:ext cx="200913"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9" name="Google Shape;519;p44"/>
          <p:cNvSpPr/>
          <p:nvPr/>
        </p:nvSpPr>
        <p:spPr>
          <a:xfrm>
            <a:off x="11406119" y="241960"/>
            <a:ext cx="200913"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0" name="Google Shape;520;p44"/>
          <p:cNvSpPr/>
          <p:nvPr/>
        </p:nvSpPr>
        <p:spPr>
          <a:xfrm>
            <a:off x="11698862" y="241960"/>
            <a:ext cx="200913"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21" name="Google Shape;521;p44"/>
          <p:cNvPicPr preferRelativeResize="0"/>
          <p:nvPr/>
        </p:nvPicPr>
        <p:blipFill rotWithShape="1">
          <a:blip r:embed="rId8">
            <a:alphaModFix/>
          </a:blip>
          <a:srcRect l="27964" t="28505" r="50130" b="60995"/>
          <a:stretch/>
        </p:blipFill>
        <p:spPr>
          <a:xfrm>
            <a:off x="8814032" y="235836"/>
            <a:ext cx="2850124" cy="792000"/>
          </a:xfrm>
          <a:prstGeom prst="rect">
            <a:avLst/>
          </a:prstGeom>
          <a:noFill/>
          <a:ln>
            <a:noFill/>
          </a:ln>
        </p:spPr>
      </p:pic>
      <p:sp>
        <p:nvSpPr>
          <p:cNvPr id="522" name="Google Shape;522;p44"/>
          <p:cNvSpPr/>
          <p:nvPr/>
        </p:nvSpPr>
        <p:spPr>
          <a:xfrm>
            <a:off x="612813" y="396599"/>
            <a:ext cx="88873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rgbClr val="102A52"/>
                </a:solidFill>
                <a:latin typeface="Arial"/>
                <a:ea typeface="Arial"/>
                <a:cs typeface="Arial"/>
                <a:sym typeface="Arial"/>
              </a:rPr>
              <a:t>Oportunidades: Personas</a:t>
            </a:r>
            <a:endParaRPr sz="2400" b="0" i="0" u="none" strike="noStrike" cap="none">
              <a:solidFill>
                <a:srgbClr val="102A52"/>
              </a:solidFill>
              <a:latin typeface="Arial"/>
              <a:ea typeface="Arial"/>
              <a:cs typeface="Arial"/>
              <a:sym typeface="Arial"/>
            </a:endParaRPr>
          </a:p>
        </p:txBody>
      </p:sp>
      <p:sp>
        <p:nvSpPr>
          <p:cNvPr id="523" name="Google Shape;523;p44"/>
          <p:cNvSpPr txBox="1"/>
          <p:nvPr/>
        </p:nvSpPr>
        <p:spPr>
          <a:xfrm>
            <a:off x="249638" y="1173064"/>
            <a:ext cx="8034391"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sng" strike="noStrike" cap="none">
                <a:solidFill>
                  <a:srgbClr val="102A52"/>
                </a:solidFill>
                <a:latin typeface="Arial"/>
                <a:ea typeface="Arial"/>
                <a:cs typeface="Arial"/>
                <a:sym typeface="Arial"/>
              </a:rPr>
              <a:t>INICIATIVA 2:</a:t>
            </a:r>
            <a:r>
              <a:rPr lang="es-ES" sz="1800" b="1" i="0" u="none" strike="noStrike" cap="none">
                <a:solidFill>
                  <a:srgbClr val="102A52"/>
                </a:solidFill>
                <a:latin typeface="Arial"/>
                <a:ea typeface="Arial"/>
                <a:cs typeface="Arial"/>
                <a:sym typeface="Arial"/>
              </a:rPr>
              <a:t> Trabajo colaborativo</a:t>
            </a:r>
            <a:endParaRPr sz="1400" b="0" i="0" u="none" strike="noStrike" cap="none">
              <a:solidFill>
                <a:srgbClr val="102A5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528"/>
        <p:cNvGrpSpPr/>
        <p:nvPr/>
      </p:nvGrpSpPr>
      <p:grpSpPr>
        <a:xfrm>
          <a:off x="0" y="0"/>
          <a:ext cx="0" cy="0"/>
          <a:chOff x="0" y="0"/>
          <a:chExt cx="0" cy="0"/>
        </a:xfrm>
      </p:grpSpPr>
      <p:sp>
        <p:nvSpPr>
          <p:cNvPr id="529" name="Google Shape;529;p45" descr="Huella de Carbono: ¿qué sucederá cuando el Alcance 3 nos alcance? - AsGree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530" name="Google Shape;530;p45" descr="Cuerdas para tejer a mano de colores"/>
          <p:cNvGrpSpPr/>
          <p:nvPr/>
        </p:nvGrpSpPr>
        <p:grpSpPr>
          <a:xfrm>
            <a:off x="7544641" y="1893973"/>
            <a:ext cx="4355134" cy="4444540"/>
            <a:chOff x="375831" y="1867045"/>
            <a:chExt cx="3596312" cy="4134071"/>
          </a:xfrm>
        </p:grpSpPr>
        <p:sp>
          <p:nvSpPr>
            <p:cNvPr id="531" name="Google Shape;531;p45"/>
            <p:cNvSpPr/>
            <p:nvPr/>
          </p:nvSpPr>
          <p:spPr>
            <a:xfrm>
              <a:off x="1530625" y="3766930"/>
              <a:ext cx="1272300" cy="1053600"/>
            </a:xfrm>
            <a:prstGeom prst="hexagon">
              <a:avLst>
                <a:gd name="adj" fmla="val 25000"/>
                <a:gd name="vf" fmla="val 115470"/>
              </a:avLst>
            </a:prstGeom>
            <a:blipFill rotWithShape="1">
              <a:blip r:embed="rId3">
                <a:alphaModFix/>
              </a:blip>
              <a:stretch>
                <a:fillRect/>
              </a:stretch>
            </a:blipFill>
            <a:ln w="25400" cap="flat" cmpd="sng">
              <a:solidFill>
                <a:srgbClr val="7095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Exo"/>
                <a:ea typeface="Exo"/>
                <a:cs typeface="Exo"/>
                <a:sym typeface="Exo"/>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Exo"/>
                <a:ea typeface="Exo"/>
                <a:cs typeface="Exo"/>
                <a:sym typeface="Exo"/>
              </a:endParaRPr>
            </a:p>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chemeClr val="dk1"/>
                  </a:solidFill>
                  <a:latin typeface="Exo"/>
                  <a:ea typeface="Exo"/>
                  <a:cs typeface="Exo"/>
                  <a:sym typeface="Exo"/>
                </a:rPr>
                <a:t>Festivalds en Redes de Tutorías</a:t>
              </a:r>
              <a:endParaRPr sz="12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532" name="Google Shape;532;p45"/>
            <p:cNvSpPr/>
            <p:nvPr/>
          </p:nvSpPr>
          <p:spPr>
            <a:xfrm>
              <a:off x="2699843" y="4293704"/>
              <a:ext cx="1272300" cy="1053600"/>
            </a:xfrm>
            <a:prstGeom prst="hexagon">
              <a:avLst>
                <a:gd name="adj" fmla="val 25000"/>
                <a:gd name="vf" fmla="val 115470"/>
              </a:avLst>
            </a:prstGeom>
            <a:blipFill rotWithShape="1">
              <a:blip r:embed="rId3">
                <a:alphaModFix/>
              </a:blip>
              <a:stretch>
                <a:fillRect/>
              </a:stretch>
            </a:blipFill>
            <a:ln w="25400" cap="flat" cmpd="sng">
              <a:solidFill>
                <a:srgbClr val="7095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Exo"/>
                <a:ea typeface="Exo"/>
                <a:cs typeface="Exo"/>
                <a:sym typeface="Exo"/>
              </a:endParaRPr>
            </a:p>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chemeClr val="dk1"/>
                  </a:solidFill>
                  <a:latin typeface="Exo"/>
                  <a:ea typeface="Exo"/>
                  <a:cs typeface="Exo"/>
                  <a:sym typeface="Exo"/>
                </a:rPr>
                <a:t>Colaboración con premios en fiestas locales. RDLS</a:t>
              </a:r>
              <a:br>
                <a:rPr lang="es-ES" sz="1200" b="0" i="0" u="none" strike="noStrike" cap="none">
                  <a:solidFill>
                    <a:schemeClr val="dk1"/>
                  </a:solidFill>
                  <a:latin typeface="Exo"/>
                  <a:ea typeface="Exo"/>
                  <a:cs typeface="Exo"/>
                  <a:sym typeface="Exo"/>
                </a:rPr>
              </a:br>
              <a:endParaRPr sz="1200" b="0" i="0" u="none" strike="noStrike" cap="none">
                <a:solidFill>
                  <a:schemeClr val="lt1"/>
                </a:solidFill>
                <a:latin typeface="Arial"/>
                <a:ea typeface="Arial"/>
                <a:cs typeface="Arial"/>
                <a:sym typeface="Arial"/>
              </a:endParaRPr>
            </a:p>
          </p:txBody>
        </p:sp>
        <p:sp>
          <p:nvSpPr>
            <p:cNvPr id="533" name="Google Shape;533;p45"/>
            <p:cNvSpPr/>
            <p:nvPr/>
          </p:nvSpPr>
          <p:spPr>
            <a:xfrm>
              <a:off x="1530626" y="4947516"/>
              <a:ext cx="1272300" cy="1053600"/>
            </a:xfrm>
            <a:prstGeom prst="hexagon">
              <a:avLst>
                <a:gd name="adj" fmla="val 25000"/>
                <a:gd name="vf" fmla="val 115470"/>
              </a:avLst>
            </a:prstGeom>
            <a:blipFill rotWithShape="1">
              <a:blip r:embed="rId3">
                <a:alphaModFix/>
              </a:blip>
              <a:stretch>
                <a:fillRect/>
              </a:stretch>
            </a:blipFill>
            <a:ln w="25400" cap="flat" cmpd="sng">
              <a:solidFill>
                <a:srgbClr val="7095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chemeClr val="dk1"/>
                  </a:solidFill>
                  <a:latin typeface="Exo"/>
                  <a:ea typeface="Exo"/>
                  <a:cs typeface="Exo"/>
                  <a:sym typeface="Exo"/>
                </a:rPr>
                <a:t>Donaciones de materiales deportivos</a:t>
              </a:r>
              <a:endParaRPr sz="1400" b="0" i="0" u="none" strike="noStrike" cap="none">
                <a:solidFill>
                  <a:srgbClr val="000000"/>
                </a:solidFill>
                <a:latin typeface="Arial"/>
                <a:ea typeface="Arial"/>
                <a:cs typeface="Arial"/>
                <a:sym typeface="Arial"/>
              </a:endParaRPr>
            </a:p>
          </p:txBody>
        </p:sp>
        <p:sp>
          <p:nvSpPr>
            <p:cNvPr id="534" name="Google Shape;534;p45"/>
            <p:cNvSpPr/>
            <p:nvPr/>
          </p:nvSpPr>
          <p:spPr>
            <a:xfrm>
              <a:off x="375831" y="4339967"/>
              <a:ext cx="1272300" cy="1053600"/>
            </a:xfrm>
            <a:prstGeom prst="hexagon">
              <a:avLst>
                <a:gd name="adj" fmla="val 25000"/>
                <a:gd name="vf" fmla="val 115470"/>
              </a:avLst>
            </a:prstGeom>
            <a:blipFill rotWithShape="1">
              <a:blip r:embed="rId3">
                <a:alphaModFix/>
              </a:blip>
              <a:stretch>
                <a:fillRect/>
              </a:stretch>
            </a:blipFill>
            <a:ln w="25400" cap="flat" cmpd="sng">
              <a:solidFill>
                <a:srgbClr val="7095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chemeClr val="dk1"/>
                  </a:solidFill>
                  <a:latin typeface="Exo"/>
                  <a:ea typeface="Exo"/>
                  <a:cs typeface="Exo"/>
                  <a:sym typeface="Exo"/>
                </a:rPr>
                <a:t>Colaboración para armado de unidad contra incendio. Chubut</a:t>
              </a:r>
              <a:endParaRPr sz="1200" b="0" i="0" u="none" strike="noStrike" cap="none">
                <a:solidFill>
                  <a:schemeClr val="lt1"/>
                </a:solidFill>
                <a:latin typeface="Arial"/>
                <a:ea typeface="Arial"/>
                <a:cs typeface="Arial"/>
                <a:sym typeface="Arial"/>
              </a:endParaRPr>
            </a:p>
          </p:txBody>
        </p:sp>
        <p:sp>
          <p:nvSpPr>
            <p:cNvPr id="535" name="Google Shape;535;p45"/>
            <p:cNvSpPr/>
            <p:nvPr/>
          </p:nvSpPr>
          <p:spPr>
            <a:xfrm>
              <a:off x="2699843" y="3092338"/>
              <a:ext cx="1272300" cy="1053600"/>
            </a:xfrm>
            <a:prstGeom prst="hexagon">
              <a:avLst>
                <a:gd name="adj" fmla="val 25000"/>
                <a:gd name="vf" fmla="val 115470"/>
              </a:avLst>
            </a:prstGeom>
            <a:blipFill rotWithShape="1">
              <a:blip r:embed="rId3">
                <a:alphaModFix/>
              </a:blip>
              <a:stretch>
                <a:fillRect/>
              </a:stretch>
            </a:blipFill>
            <a:ln w="25400" cap="flat" cmpd="sng">
              <a:solidFill>
                <a:srgbClr val="7095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Exo"/>
                <a:ea typeface="Exo"/>
                <a:cs typeface="Exo"/>
                <a:sym typeface="Exo"/>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Exo"/>
                <a:ea typeface="Exo"/>
                <a:cs typeface="Exo"/>
                <a:sym typeface="Exo"/>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536" name="Google Shape;536;p45"/>
            <p:cNvSpPr/>
            <p:nvPr/>
          </p:nvSpPr>
          <p:spPr>
            <a:xfrm>
              <a:off x="2699843" y="1867045"/>
              <a:ext cx="1272300" cy="1053600"/>
            </a:xfrm>
            <a:prstGeom prst="hexagon">
              <a:avLst>
                <a:gd name="adj" fmla="val 25000"/>
                <a:gd name="vf" fmla="val 115470"/>
              </a:avLst>
            </a:prstGeom>
            <a:blipFill rotWithShape="1">
              <a:blip r:embed="rId3">
                <a:alphaModFix/>
              </a:blip>
              <a:stretch>
                <a:fillRect/>
              </a:stretch>
            </a:blipFill>
            <a:ln w="25400" cap="flat" cmpd="sng">
              <a:solidFill>
                <a:srgbClr val="7095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chemeClr val="dk1"/>
                  </a:solidFill>
                  <a:latin typeface="Exo"/>
                  <a:ea typeface="Exo"/>
                  <a:cs typeface="Exo"/>
                  <a:sym typeface="Exo"/>
                </a:rPr>
                <a:t>Padrinazgos a estudiantes y jardines RDLS.</a:t>
              </a:r>
              <a:endParaRPr sz="1200" b="0" i="0" u="none" strike="noStrike" cap="none">
                <a:solidFill>
                  <a:schemeClr val="lt1"/>
                </a:solidFill>
                <a:latin typeface="Arial"/>
                <a:ea typeface="Arial"/>
                <a:cs typeface="Arial"/>
                <a:sym typeface="Arial"/>
              </a:endParaRPr>
            </a:p>
          </p:txBody>
        </p:sp>
      </p:grpSp>
      <p:pic>
        <p:nvPicPr>
          <p:cNvPr id="537" name="Google Shape;537;p45"/>
          <p:cNvPicPr preferRelativeResize="0"/>
          <p:nvPr/>
        </p:nvPicPr>
        <p:blipFill rotWithShape="1">
          <a:blip r:embed="rId4">
            <a:alphaModFix/>
          </a:blip>
          <a:srcRect/>
          <a:stretch/>
        </p:blipFill>
        <p:spPr>
          <a:xfrm>
            <a:off x="371229" y="2098131"/>
            <a:ext cx="3871937" cy="1476176"/>
          </a:xfrm>
          <a:prstGeom prst="rect">
            <a:avLst/>
          </a:prstGeom>
          <a:noFill/>
          <a:ln>
            <a:noFill/>
          </a:ln>
        </p:spPr>
      </p:pic>
      <p:sp>
        <p:nvSpPr>
          <p:cNvPr id="538" name="Google Shape;538;p45"/>
          <p:cNvSpPr/>
          <p:nvPr/>
        </p:nvSpPr>
        <p:spPr>
          <a:xfrm>
            <a:off x="307974" y="3797992"/>
            <a:ext cx="410321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1" i="0" u="none" strike="noStrike" cap="none">
                <a:solidFill>
                  <a:schemeClr val="dk1"/>
                </a:solidFill>
                <a:latin typeface="Arial"/>
                <a:ea typeface="Arial"/>
                <a:cs typeface="Arial"/>
                <a:sym typeface="Arial"/>
              </a:rPr>
              <a:t>Dictamos capacitaciones de RCP y Primeros Auxilios </a:t>
            </a:r>
            <a:r>
              <a:rPr lang="es-ES" sz="1200" b="0" i="0" u="none" strike="noStrike" cap="none">
                <a:solidFill>
                  <a:schemeClr val="dk1"/>
                </a:solidFill>
                <a:latin typeface="Arial"/>
                <a:ea typeface="Arial"/>
                <a:cs typeface="Arial"/>
                <a:sym typeface="Arial"/>
              </a:rPr>
              <a:t>a niños y jóvenes de nuestra comunidad, en la Escuela Aerotécnica de la ciudad de Gral. Fernández Oro, Escuela Primaria N° 45 de la ciudad de Cipolletti y al Grupo de Scouts N°12 Soldado Mario Almonacid.</a:t>
            </a:r>
            <a:endParaRPr sz="1200" b="0" i="0" u="none" strike="noStrike" cap="none">
              <a:solidFill>
                <a:schemeClr val="dk1"/>
              </a:solidFill>
              <a:latin typeface="Arial"/>
              <a:ea typeface="Arial"/>
              <a:cs typeface="Arial"/>
              <a:sym typeface="Arial"/>
            </a:endParaRPr>
          </a:p>
        </p:txBody>
      </p:sp>
      <p:sp>
        <p:nvSpPr>
          <p:cNvPr id="539" name="Google Shape;539;p45" descr="Becas Estudiantiles de Extensión - Facultad de Ciencias Humana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0" name="Google Shape;540;p45"/>
          <p:cNvPicPr preferRelativeResize="0"/>
          <p:nvPr/>
        </p:nvPicPr>
        <p:blipFill rotWithShape="1">
          <a:blip r:embed="rId5">
            <a:alphaModFix/>
          </a:blip>
          <a:srcRect t="12325"/>
          <a:stretch/>
        </p:blipFill>
        <p:spPr>
          <a:xfrm>
            <a:off x="4536720" y="2098131"/>
            <a:ext cx="3369608" cy="1452249"/>
          </a:xfrm>
          <a:prstGeom prst="rect">
            <a:avLst/>
          </a:prstGeom>
          <a:noFill/>
          <a:ln>
            <a:noFill/>
          </a:ln>
        </p:spPr>
      </p:pic>
      <p:sp>
        <p:nvSpPr>
          <p:cNvPr id="541" name="Google Shape;541;p45"/>
          <p:cNvSpPr/>
          <p:nvPr/>
        </p:nvSpPr>
        <p:spPr>
          <a:xfrm>
            <a:off x="4480087" y="3827776"/>
            <a:ext cx="336960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Arial"/>
                <a:ea typeface="Arial"/>
                <a:cs typeface="Arial"/>
                <a:sym typeface="Arial"/>
              </a:rPr>
              <a:t>Aportamos a la educación </a:t>
            </a:r>
            <a:r>
              <a:rPr lang="es-ES" sz="1200" b="1" i="0" u="none" strike="noStrike" cap="none">
                <a:solidFill>
                  <a:srgbClr val="000000"/>
                </a:solidFill>
                <a:latin typeface="Arial"/>
                <a:ea typeface="Arial"/>
                <a:cs typeface="Arial"/>
                <a:sym typeface="Arial"/>
              </a:rPr>
              <a:t>brindando becas estudiantiles</a:t>
            </a:r>
            <a:r>
              <a:rPr lang="es-ES" sz="1200" b="0" i="0" u="none" strike="noStrike" cap="none">
                <a:solidFill>
                  <a:srgbClr val="000000"/>
                </a:solidFill>
                <a:latin typeface="Arial"/>
                <a:ea typeface="Arial"/>
                <a:cs typeface="Arial"/>
                <a:sym typeface="Arial"/>
              </a:rPr>
              <a:t> a 311 hijos de colaboradores.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Arial"/>
                <a:ea typeface="Arial"/>
                <a:cs typeface="Arial"/>
                <a:sym typeface="Arial"/>
              </a:rPr>
              <a:t>El padrinazgo de ocho Becas Estudiantiles “Programa Futuros Egresados</a:t>
            </a:r>
            <a:endParaRPr sz="1200" b="0" i="0" u="none" strike="noStrike" cap="none">
              <a:solidFill>
                <a:srgbClr val="000000"/>
              </a:solidFill>
              <a:latin typeface="Arial"/>
              <a:ea typeface="Arial"/>
              <a:cs typeface="Arial"/>
              <a:sym typeface="Arial"/>
            </a:endParaRPr>
          </a:p>
        </p:txBody>
      </p:sp>
      <p:pic>
        <p:nvPicPr>
          <p:cNvPr id="542" name="Google Shape;542;p45"/>
          <p:cNvPicPr preferRelativeResize="0"/>
          <p:nvPr/>
        </p:nvPicPr>
        <p:blipFill rotWithShape="1">
          <a:blip r:embed="rId6">
            <a:alphaModFix/>
          </a:blip>
          <a:srcRect b="7362"/>
          <a:stretch/>
        </p:blipFill>
        <p:spPr>
          <a:xfrm>
            <a:off x="8199882" y="2098131"/>
            <a:ext cx="2090244" cy="1452249"/>
          </a:xfrm>
          <a:prstGeom prst="rect">
            <a:avLst/>
          </a:prstGeom>
          <a:noFill/>
          <a:ln>
            <a:noFill/>
          </a:ln>
        </p:spPr>
      </p:pic>
      <p:grpSp>
        <p:nvGrpSpPr>
          <p:cNvPr id="543" name="Google Shape;543;p45"/>
          <p:cNvGrpSpPr/>
          <p:nvPr/>
        </p:nvGrpSpPr>
        <p:grpSpPr>
          <a:xfrm>
            <a:off x="292225" y="241960"/>
            <a:ext cx="11607550" cy="769236"/>
            <a:chOff x="315687" y="241960"/>
            <a:chExt cx="10257720" cy="769236"/>
          </a:xfrm>
        </p:grpSpPr>
        <p:sp>
          <p:nvSpPr>
            <p:cNvPr id="544" name="Google Shape;544;p45"/>
            <p:cNvSpPr/>
            <p:nvPr/>
          </p:nvSpPr>
          <p:spPr>
            <a:xfrm>
              <a:off x="315687" y="243667"/>
              <a:ext cx="9481622" cy="767529"/>
            </a:xfrm>
            <a:prstGeom prst="rect">
              <a:avLst/>
            </a:prstGeom>
            <a:solidFill>
              <a:srgbClr val="70CE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5" name="Google Shape;545;p45"/>
            <p:cNvSpPr/>
            <p:nvPr/>
          </p:nvSpPr>
          <p:spPr>
            <a:xfrm>
              <a:off x="9878459"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6" name="Google Shape;546;p45"/>
            <p:cNvSpPr/>
            <p:nvPr/>
          </p:nvSpPr>
          <p:spPr>
            <a:xfrm>
              <a:off x="101371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7" name="Google Shape;547;p45"/>
            <p:cNvSpPr/>
            <p:nvPr/>
          </p:nvSpPr>
          <p:spPr>
            <a:xfrm>
              <a:off x="103958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548" name="Google Shape;548;p45"/>
          <p:cNvPicPr preferRelativeResize="0"/>
          <p:nvPr/>
        </p:nvPicPr>
        <p:blipFill rotWithShape="1">
          <a:blip r:embed="rId7">
            <a:alphaModFix/>
          </a:blip>
          <a:srcRect l="27964" t="28505" r="50130" b="60995"/>
          <a:stretch/>
        </p:blipFill>
        <p:spPr>
          <a:xfrm>
            <a:off x="8814032" y="235836"/>
            <a:ext cx="2850124" cy="792000"/>
          </a:xfrm>
          <a:prstGeom prst="rect">
            <a:avLst/>
          </a:prstGeom>
          <a:noFill/>
          <a:ln>
            <a:noFill/>
          </a:ln>
        </p:spPr>
      </p:pic>
      <p:sp>
        <p:nvSpPr>
          <p:cNvPr id="549" name="Google Shape;549;p45"/>
          <p:cNvSpPr/>
          <p:nvPr/>
        </p:nvSpPr>
        <p:spPr>
          <a:xfrm>
            <a:off x="612813" y="396599"/>
            <a:ext cx="88873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rgbClr val="102A52"/>
                </a:solidFill>
                <a:latin typeface="Arial"/>
                <a:ea typeface="Arial"/>
                <a:cs typeface="Arial"/>
                <a:sym typeface="Arial"/>
              </a:rPr>
              <a:t>Prácticas puestas en valor: Comunidad</a:t>
            </a:r>
            <a:endParaRPr sz="2400" b="0" i="0" u="none" strike="noStrike" cap="none">
              <a:solidFill>
                <a:srgbClr val="102A52"/>
              </a:solidFill>
              <a:latin typeface="Arial"/>
              <a:ea typeface="Arial"/>
              <a:cs typeface="Arial"/>
              <a:sym typeface="Arial"/>
            </a:endParaRPr>
          </a:p>
        </p:txBody>
      </p:sp>
      <p:sp>
        <p:nvSpPr>
          <p:cNvPr id="550" name="Google Shape;550;p45"/>
          <p:cNvSpPr txBox="1"/>
          <p:nvPr/>
        </p:nvSpPr>
        <p:spPr>
          <a:xfrm>
            <a:off x="292225" y="1537854"/>
            <a:ext cx="816737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rgbClr val="000000"/>
                </a:solidFill>
                <a:latin typeface="Arial"/>
                <a:ea typeface="Arial"/>
                <a:cs typeface="Arial"/>
                <a:sym typeface="Arial"/>
              </a:rPr>
              <a:t>¿Qué hicimos en materia de comunidad?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555"/>
        <p:cNvGrpSpPr/>
        <p:nvPr/>
      </p:nvGrpSpPr>
      <p:grpSpPr>
        <a:xfrm>
          <a:off x="0" y="0"/>
          <a:ext cx="0" cy="0"/>
          <a:chOff x="0" y="0"/>
          <a:chExt cx="0" cy="0"/>
        </a:xfrm>
      </p:grpSpPr>
      <p:sp>
        <p:nvSpPr>
          <p:cNvPr id="556" name="Google Shape;556;p37" descr="Huella de Carbono: ¿qué sucederá cuando el Alcance 3 nos alcance? - AsGree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557" name="Google Shape;557;p37" descr="Becas Estudiantiles de Extensión - Facultad de Ciencias Humana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8" name="Google Shape;558;p37"/>
          <p:cNvGrpSpPr/>
          <p:nvPr/>
        </p:nvGrpSpPr>
        <p:grpSpPr>
          <a:xfrm>
            <a:off x="292225" y="241960"/>
            <a:ext cx="11607550" cy="769236"/>
            <a:chOff x="315687" y="241960"/>
            <a:chExt cx="10257720" cy="769236"/>
          </a:xfrm>
        </p:grpSpPr>
        <p:sp>
          <p:nvSpPr>
            <p:cNvPr id="559" name="Google Shape;559;p37"/>
            <p:cNvSpPr/>
            <p:nvPr/>
          </p:nvSpPr>
          <p:spPr>
            <a:xfrm>
              <a:off x="315687" y="243667"/>
              <a:ext cx="9481622" cy="767529"/>
            </a:xfrm>
            <a:prstGeom prst="rect">
              <a:avLst/>
            </a:prstGeom>
            <a:solidFill>
              <a:srgbClr val="70CE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0" name="Google Shape;560;p37"/>
            <p:cNvSpPr/>
            <p:nvPr/>
          </p:nvSpPr>
          <p:spPr>
            <a:xfrm>
              <a:off x="9878459"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1" name="Google Shape;561;p37"/>
            <p:cNvSpPr/>
            <p:nvPr/>
          </p:nvSpPr>
          <p:spPr>
            <a:xfrm>
              <a:off x="101371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2" name="Google Shape;562;p37"/>
            <p:cNvSpPr/>
            <p:nvPr/>
          </p:nvSpPr>
          <p:spPr>
            <a:xfrm>
              <a:off x="103958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563" name="Google Shape;563;p37"/>
          <p:cNvPicPr preferRelativeResize="0"/>
          <p:nvPr/>
        </p:nvPicPr>
        <p:blipFill rotWithShape="1">
          <a:blip r:embed="rId3">
            <a:alphaModFix/>
          </a:blip>
          <a:srcRect l="27964" t="28505" r="50130" b="60995"/>
          <a:stretch/>
        </p:blipFill>
        <p:spPr>
          <a:xfrm>
            <a:off x="8814032" y="235836"/>
            <a:ext cx="2850124" cy="792000"/>
          </a:xfrm>
          <a:prstGeom prst="rect">
            <a:avLst/>
          </a:prstGeom>
          <a:noFill/>
          <a:ln>
            <a:noFill/>
          </a:ln>
        </p:spPr>
      </p:pic>
      <p:sp>
        <p:nvSpPr>
          <p:cNvPr id="564" name="Google Shape;564;p37"/>
          <p:cNvSpPr/>
          <p:nvPr/>
        </p:nvSpPr>
        <p:spPr>
          <a:xfrm>
            <a:off x="612813" y="396599"/>
            <a:ext cx="88873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rgbClr val="102A52"/>
                </a:solidFill>
                <a:latin typeface="Arial"/>
                <a:ea typeface="Arial"/>
                <a:cs typeface="Arial"/>
                <a:sym typeface="Arial"/>
              </a:rPr>
              <a:t>Prácticas puestas en valor: Comunidad</a:t>
            </a:r>
            <a:endParaRPr sz="2400" b="0" i="0" u="none" strike="noStrike" cap="none">
              <a:solidFill>
                <a:srgbClr val="102A52"/>
              </a:solidFill>
              <a:latin typeface="Arial"/>
              <a:ea typeface="Arial"/>
              <a:cs typeface="Arial"/>
              <a:sym typeface="Arial"/>
            </a:endParaRPr>
          </a:p>
        </p:txBody>
      </p:sp>
      <p:grpSp>
        <p:nvGrpSpPr>
          <p:cNvPr id="565" name="Google Shape;565;p37"/>
          <p:cNvGrpSpPr/>
          <p:nvPr/>
        </p:nvGrpSpPr>
        <p:grpSpPr>
          <a:xfrm>
            <a:off x="5203830" y="1279583"/>
            <a:ext cx="3605006" cy="1422906"/>
            <a:chOff x="4998358" y="1128223"/>
            <a:chExt cx="3605006" cy="1422906"/>
          </a:xfrm>
        </p:grpSpPr>
        <p:sp>
          <p:nvSpPr>
            <p:cNvPr id="566" name="Google Shape;566;p37"/>
            <p:cNvSpPr/>
            <p:nvPr/>
          </p:nvSpPr>
          <p:spPr>
            <a:xfrm>
              <a:off x="4998358" y="1464112"/>
              <a:ext cx="3605006" cy="1087017"/>
            </a:xfrm>
            <a:prstGeom prst="rect">
              <a:avLst/>
            </a:prstGeom>
            <a:solidFill>
              <a:srgbClr val="00B2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7" name="Google Shape;567;p37"/>
            <p:cNvSpPr txBox="1"/>
            <p:nvPr/>
          </p:nvSpPr>
          <p:spPr>
            <a:xfrm>
              <a:off x="5355362" y="1128223"/>
              <a:ext cx="2784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Arial"/>
                  <a:ea typeface="Arial"/>
                  <a:cs typeface="Arial"/>
                  <a:sym typeface="Arial"/>
                </a:rPr>
                <a:t>Plan de acción con foco en</a:t>
              </a:r>
              <a:endParaRPr sz="1400" b="0" i="0" u="none" strike="noStrike" cap="none">
                <a:solidFill>
                  <a:schemeClr val="dk1"/>
                </a:solidFill>
                <a:latin typeface="Arial"/>
                <a:ea typeface="Arial"/>
                <a:cs typeface="Arial"/>
                <a:sym typeface="Arial"/>
              </a:endParaRPr>
            </a:p>
          </p:txBody>
        </p:sp>
      </p:grpSp>
      <p:sp>
        <p:nvSpPr>
          <p:cNvPr id="568" name="Google Shape;568;p37"/>
          <p:cNvSpPr/>
          <p:nvPr/>
        </p:nvSpPr>
        <p:spPr>
          <a:xfrm>
            <a:off x="304390" y="1615472"/>
            <a:ext cx="4781315" cy="1087017"/>
          </a:xfrm>
          <a:prstGeom prst="rect">
            <a:avLst/>
          </a:prstGeom>
          <a:solidFill>
            <a:srgbClr val="102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9" name="Google Shape;569;p37"/>
          <p:cNvSpPr txBox="1"/>
          <p:nvPr/>
        </p:nvSpPr>
        <p:spPr>
          <a:xfrm>
            <a:off x="304390" y="1268907"/>
            <a:ext cx="2784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Arial"/>
                <a:ea typeface="Arial"/>
                <a:cs typeface="Arial"/>
                <a:sym typeface="Arial"/>
              </a:rPr>
              <a:t>Objetivo</a:t>
            </a:r>
            <a:endParaRPr sz="1400" b="0" i="0" u="none" strike="noStrike" cap="none">
              <a:solidFill>
                <a:schemeClr val="dk1"/>
              </a:solidFill>
              <a:latin typeface="Arial"/>
              <a:ea typeface="Arial"/>
              <a:cs typeface="Arial"/>
              <a:sym typeface="Arial"/>
            </a:endParaRPr>
          </a:p>
        </p:txBody>
      </p:sp>
      <p:sp>
        <p:nvSpPr>
          <p:cNvPr id="570" name="Google Shape;570;p37"/>
          <p:cNvSpPr/>
          <p:nvPr/>
        </p:nvSpPr>
        <p:spPr>
          <a:xfrm>
            <a:off x="500001" y="1648325"/>
            <a:ext cx="4319747"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1" i="0" u="none" strike="noStrike" cap="none">
                <a:solidFill>
                  <a:schemeClr val="lt1"/>
                </a:solidFill>
                <a:latin typeface="Arial"/>
                <a:ea typeface="Arial"/>
                <a:cs typeface="Arial"/>
                <a:sym typeface="Arial"/>
              </a:rPr>
              <a:t>Maximizar el apoyo a las comunidades donde nuestros activos están presentes, mejorando su calidad de vida, haciendo foco en programas de valor social y luego cuantificando el impacto a través de medición de resultados e indicadores.</a:t>
            </a:r>
            <a:endParaRPr sz="1400" b="0" i="0" u="none" strike="noStrike" cap="none">
              <a:solidFill>
                <a:srgbClr val="000000"/>
              </a:solidFill>
              <a:latin typeface="Arial"/>
              <a:ea typeface="Arial"/>
              <a:cs typeface="Arial"/>
              <a:sym typeface="Arial"/>
            </a:endParaRPr>
          </a:p>
        </p:txBody>
      </p:sp>
      <p:sp>
        <p:nvSpPr>
          <p:cNvPr id="571" name="Google Shape;571;p37"/>
          <p:cNvSpPr/>
          <p:nvPr/>
        </p:nvSpPr>
        <p:spPr>
          <a:xfrm>
            <a:off x="5281316" y="1648325"/>
            <a:ext cx="3379687"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1" i="0" u="none" strike="noStrike" cap="none">
                <a:solidFill>
                  <a:schemeClr val="lt1"/>
                </a:solidFill>
                <a:latin typeface="Arial"/>
                <a:ea typeface="Arial"/>
                <a:cs typeface="Arial"/>
                <a:sym typeface="Arial"/>
              </a:rPr>
              <a:t>Infancias y jóvenes en situación de vulnerabilidad social y económica.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ES" sz="1200" b="1" i="0" u="none" strike="noStrike" cap="none">
                <a:solidFill>
                  <a:schemeClr val="lt1"/>
                </a:solidFill>
                <a:latin typeface="Arial"/>
                <a:ea typeface="Arial"/>
                <a:cs typeface="Arial"/>
                <a:sym typeface="Arial"/>
              </a:rPr>
              <a:t>Las comunidades rurales y aborígenes. Personas con dificultades de acceso a la energía.</a:t>
            </a:r>
            <a:endParaRPr sz="1400" b="0" i="0" u="none" strike="noStrike" cap="none">
              <a:solidFill>
                <a:srgbClr val="000000"/>
              </a:solidFill>
              <a:latin typeface="Arial"/>
              <a:ea typeface="Arial"/>
              <a:cs typeface="Arial"/>
              <a:sym typeface="Arial"/>
            </a:endParaRPr>
          </a:p>
        </p:txBody>
      </p:sp>
      <p:sp>
        <p:nvSpPr>
          <p:cNvPr id="572" name="Google Shape;572;p37"/>
          <p:cNvSpPr txBox="1"/>
          <p:nvPr/>
        </p:nvSpPr>
        <p:spPr>
          <a:xfrm>
            <a:off x="8980213" y="1617888"/>
            <a:ext cx="2907397" cy="1084601"/>
          </a:xfrm>
          <a:prstGeom prst="rect">
            <a:avLst/>
          </a:prstGeom>
          <a:solidFill>
            <a:srgbClr val="E18405"/>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s-ES" sz="1200" b="1" i="0" u="none" strike="noStrike" cap="none">
                <a:solidFill>
                  <a:schemeClr val="lt1"/>
                </a:solidFill>
                <a:latin typeface="Arial"/>
                <a:ea typeface="Arial"/>
                <a:cs typeface="Arial"/>
                <a:sym typeface="Arial"/>
              </a:rPr>
              <a:t>Encuestas de percepción y satisfacción de la comunidad.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ES" sz="1200" b="1" i="0" u="none" strike="noStrike" cap="none">
                <a:solidFill>
                  <a:schemeClr val="lt1"/>
                </a:solidFill>
                <a:latin typeface="Arial"/>
                <a:ea typeface="Arial"/>
                <a:cs typeface="Arial"/>
                <a:sym typeface="Arial"/>
              </a:rPr>
              <a:t>Voluntariados</a:t>
            </a:r>
            <a:endParaRPr sz="1200" b="1" i="0" u="none" strike="noStrike" cap="none">
              <a:solidFill>
                <a:schemeClr val="lt1"/>
              </a:solidFill>
              <a:latin typeface="Arial"/>
              <a:ea typeface="Arial"/>
              <a:cs typeface="Arial"/>
              <a:sym typeface="Arial"/>
            </a:endParaRPr>
          </a:p>
          <a:p>
            <a:pPr marL="0" marR="0" lvl="0" indent="0" algn="l" rtl="0">
              <a:lnSpc>
                <a:spcPct val="105000"/>
              </a:lnSpc>
              <a:spcBef>
                <a:spcPts val="0"/>
              </a:spcBef>
              <a:spcAft>
                <a:spcPts val="0"/>
              </a:spcAft>
              <a:buClr>
                <a:schemeClr val="dk1"/>
              </a:buClr>
              <a:buSzPts val="852"/>
              <a:buFont typeface="Arial"/>
              <a:buNone/>
            </a:pPr>
            <a:endParaRPr sz="1485" b="0" i="0" u="none" strike="noStrike" cap="none">
              <a:solidFill>
                <a:srgbClr val="00C0C0"/>
              </a:solidFill>
              <a:latin typeface="Twentieth Century"/>
              <a:ea typeface="Twentieth Century"/>
              <a:cs typeface="Twentieth Century"/>
              <a:sym typeface="Twentieth Century"/>
            </a:endParaRPr>
          </a:p>
          <a:p>
            <a:pPr marL="0" marR="0" lvl="0" indent="0" algn="l" rtl="0">
              <a:lnSpc>
                <a:spcPct val="105000"/>
              </a:lnSpc>
              <a:spcBef>
                <a:spcPts val="0"/>
              </a:spcBef>
              <a:spcAft>
                <a:spcPts val="0"/>
              </a:spcAft>
              <a:buClr>
                <a:srgbClr val="000000"/>
              </a:buClr>
              <a:buSzPts val="852"/>
              <a:buFont typeface="Arial"/>
              <a:buNone/>
            </a:pPr>
            <a:endParaRPr sz="1085" b="0" i="0" u="none" strike="noStrike" cap="none">
              <a:solidFill>
                <a:srgbClr val="00C0C0"/>
              </a:solidFill>
              <a:latin typeface="Twentieth Century"/>
              <a:ea typeface="Twentieth Century"/>
              <a:cs typeface="Twentieth Century"/>
              <a:sym typeface="Twentieth Century"/>
            </a:endParaRPr>
          </a:p>
        </p:txBody>
      </p:sp>
      <p:sp>
        <p:nvSpPr>
          <p:cNvPr id="573" name="Google Shape;573;p37"/>
          <p:cNvSpPr txBox="1"/>
          <p:nvPr/>
        </p:nvSpPr>
        <p:spPr>
          <a:xfrm>
            <a:off x="8966900" y="1279583"/>
            <a:ext cx="278423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Arial"/>
                <a:ea typeface="Arial"/>
                <a:cs typeface="Arial"/>
                <a:sym typeface="Arial"/>
              </a:rPr>
              <a:t>Método</a:t>
            </a:r>
            <a:endParaRPr sz="1400" b="0" i="0" u="none" strike="noStrike" cap="none">
              <a:solidFill>
                <a:schemeClr val="dk1"/>
              </a:solidFill>
              <a:latin typeface="Arial"/>
              <a:ea typeface="Arial"/>
              <a:cs typeface="Arial"/>
              <a:sym typeface="Arial"/>
            </a:endParaRPr>
          </a:p>
        </p:txBody>
      </p:sp>
      <p:pic>
        <p:nvPicPr>
          <p:cNvPr id="574" name="Google Shape;574;p37"/>
          <p:cNvPicPr preferRelativeResize="0"/>
          <p:nvPr/>
        </p:nvPicPr>
        <p:blipFill rotWithShape="1">
          <a:blip r:embed="rId4">
            <a:alphaModFix/>
          </a:blip>
          <a:srcRect/>
          <a:stretch/>
        </p:blipFill>
        <p:spPr>
          <a:xfrm>
            <a:off x="460375" y="3497956"/>
            <a:ext cx="6073070" cy="2625948"/>
          </a:xfrm>
          <a:prstGeom prst="rect">
            <a:avLst/>
          </a:prstGeom>
          <a:noFill/>
          <a:ln>
            <a:noFill/>
          </a:ln>
        </p:spPr>
      </p:pic>
      <p:pic>
        <p:nvPicPr>
          <p:cNvPr id="575" name="Google Shape;575;p37"/>
          <p:cNvPicPr preferRelativeResize="0"/>
          <p:nvPr/>
        </p:nvPicPr>
        <p:blipFill rotWithShape="1">
          <a:blip r:embed="rId5">
            <a:alphaModFix/>
          </a:blip>
          <a:srcRect/>
          <a:stretch/>
        </p:blipFill>
        <p:spPr>
          <a:xfrm>
            <a:off x="6378315" y="2825646"/>
            <a:ext cx="5128259" cy="36357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580"/>
        <p:cNvGrpSpPr/>
        <p:nvPr/>
      </p:nvGrpSpPr>
      <p:grpSpPr>
        <a:xfrm>
          <a:off x="0" y="0"/>
          <a:ext cx="0" cy="0"/>
          <a:chOff x="0" y="0"/>
          <a:chExt cx="0" cy="0"/>
        </a:xfrm>
      </p:grpSpPr>
      <p:sp>
        <p:nvSpPr>
          <p:cNvPr id="581" name="Google Shape;581;g1eb8ab9444e_3_0" descr="Huella de Carbono: ¿qué sucederá cuando el Alcance 3 nos alcance? - AsGreen"/>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pic>
        <p:nvPicPr>
          <p:cNvPr id="582" name="Google Shape;582;g1eb8ab9444e_3_0"/>
          <p:cNvPicPr preferRelativeResize="0"/>
          <p:nvPr/>
        </p:nvPicPr>
        <p:blipFill rotWithShape="1">
          <a:blip r:embed="rId3">
            <a:alphaModFix/>
          </a:blip>
          <a:srcRect/>
          <a:stretch/>
        </p:blipFill>
        <p:spPr>
          <a:xfrm>
            <a:off x="331315" y="1663778"/>
            <a:ext cx="2900330" cy="2025524"/>
          </a:xfrm>
          <a:prstGeom prst="rect">
            <a:avLst/>
          </a:prstGeom>
          <a:noFill/>
          <a:ln>
            <a:noFill/>
          </a:ln>
        </p:spPr>
      </p:pic>
      <p:sp>
        <p:nvSpPr>
          <p:cNvPr id="583" name="Google Shape;583;g1eb8ab9444e_3_0"/>
          <p:cNvSpPr txBox="1"/>
          <p:nvPr/>
        </p:nvSpPr>
        <p:spPr>
          <a:xfrm>
            <a:off x="3548743" y="1704223"/>
            <a:ext cx="6874275" cy="184662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200" b="1" i="0" u="none" strike="noStrike" cap="none">
                <a:solidFill>
                  <a:srgbClr val="102A52"/>
                </a:solidFill>
                <a:latin typeface="Arial"/>
                <a:ea typeface="Arial"/>
                <a:cs typeface="Arial"/>
                <a:sym typeface="Arial"/>
              </a:rPr>
              <a:t>"Feria de Salud“: </a:t>
            </a:r>
            <a:r>
              <a:rPr lang="es-ES" sz="1200" b="0" i="0" u="none" strike="noStrike" cap="none">
                <a:solidFill>
                  <a:schemeClr val="dk1"/>
                </a:solidFill>
                <a:latin typeface="Arial"/>
                <a:ea typeface="Arial"/>
                <a:cs typeface="Arial"/>
                <a:sym typeface="Arial"/>
              </a:rPr>
              <a:t>los empleados y comunidad participen de talleres y cursos sobre RCP, primeros auxilios, nutrición, charlas sobre psiquiatría, pausas activas, la importancia del deporte como práctica saludable.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1200" b="1" i="0" u="none" strike="noStrike" cap="none">
                <a:solidFill>
                  <a:srgbClr val="102A52"/>
                </a:solidFill>
                <a:latin typeface="Arial"/>
                <a:ea typeface="Arial"/>
                <a:cs typeface="Arial"/>
                <a:sym typeface="Arial"/>
              </a:rPr>
              <a:t>“Programa Futuros Egresados”: </a:t>
            </a:r>
            <a:r>
              <a:rPr lang="es-ES" sz="1200" b="0" i="0" u="none" strike="noStrike" cap="none">
                <a:solidFill>
                  <a:schemeClr val="dk1"/>
                </a:solidFill>
                <a:latin typeface="Arial"/>
                <a:ea typeface="Arial"/>
                <a:cs typeface="Arial"/>
                <a:sym typeface="Arial"/>
              </a:rPr>
              <a:t>Brindar becas a 14 estudiantiles a la Escuela Primaria N° 45 de la ciudad de Cipolletti y 8 a la comunidad Paynemil en Neuquén.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1200" b="1" i="0" u="none" strike="noStrike" cap="none">
                <a:solidFill>
                  <a:srgbClr val="102A52"/>
                </a:solidFill>
                <a:latin typeface="Arial"/>
                <a:ea typeface="Arial"/>
                <a:cs typeface="Arial"/>
                <a:sym typeface="Arial"/>
              </a:rPr>
              <a:t>Programa de Alfabetización: </a:t>
            </a:r>
            <a:r>
              <a:rPr lang="es-ES" sz="1200" b="0" i="0" u="none" strike="noStrike" cap="none">
                <a:solidFill>
                  <a:schemeClr val="dk1"/>
                </a:solidFill>
                <a:latin typeface="Arial"/>
                <a:ea typeface="Arial"/>
                <a:cs typeface="Arial"/>
                <a:sym typeface="Arial"/>
              </a:rPr>
              <a:t>Los colaboradores a través de acciones de voluntariado brindarán clases virtuales a niños con el propósito de mejorar su lecto-escritura.</a:t>
            </a:r>
            <a:endParaRPr sz="1400" b="0" i="0" u="none" strike="noStrike" cap="none">
              <a:solidFill>
                <a:srgbClr val="000000"/>
              </a:solidFill>
              <a:latin typeface="Arial"/>
              <a:ea typeface="Arial"/>
              <a:cs typeface="Arial"/>
              <a:sym typeface="Arial"/>
            </a:endParaRPr>
          </a:p>
        </p:txBody>
      </p:sp>
      <p:pic>
        <p:nvPicPr>
          <p:cNvPr id="584" name="Google Shape;584;g1eb8ab9444e_3_0"/>
          <p:cNvPicPr preferRelativeResize="0"/>
          <p:nvPr/>
        </p:nvPicPr>
        <p:blipFill rotWithShape="1">
          <a:blip r:embed="rId4">
            <a:alphaModFix/>
          </a:blip>
          <a:srcRect/>
          <a:stretch/>
        </p:blipFill>
        <p:spPr>
          <a:xfrm>
            <a:off x="331314" y="3810726"/>
            <a:ext cx="2956693" cy="2714560"/>
          </a:xfrm>
          <a:prstGeom prst="rect">
            <a:avLst/>
          </a:prstGeom>
          <a:noFill/>
          <a:ln>
            <a:noFill/>
          </a:ln>
        </p:spPr>
      </p:pic>
      <p:sp>
        <p:nvSpPr>
          <p:cNvPr id="585" name="Google Shape;585;g1eb8ab9444e_3_0"/>
          <p:cNvSpPr txBox="1"/>
          <p:nvPr/>
        </p:nvSpPr>
        <p:spPr>
          <a:xfrm>
            <a:off x="3548742" y="3810726"/>
            <a:ext cx="4735287" cy="172351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1" i="0" u="none" strike="noStrike" cap="none">
                <a:solidFill>
                  <a:srgbClr val="102A52"/>
                </a:solidFill>
                <a:latin typeface="Arial"/>
                <a:ea typeface="Arial"/>
                <a:cs typeface="Arial"/>
                <a:sym typeface="Arial"/>
              </a:rPr>
              <a:t>Creación de la Fundación Saberes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102A5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1200" b="1" i="0" u="none" strike="noStrike" cap="none">
                <a:solidFill>
                  <a:srgbClr val="102A52"/>
                </a:solidFill>
                <a:latin typeface="Arial"/>
                <a:ea typeface="Arial"/>
                <a:cs typeface="Arial"/>
                <a:sym typeface="Arial"/>
              </a:rPr>
              <a:t>Apoyo a la Comunidad Paynemil en Loma La Lata, Neuquén.</a:t>
            </a:r>
            <a:endParaRPr sz="1200" b="1" i="0" u="none" strike="noStrike" cap="none">
              <a:solidFill>
                <a:srgbClr val="102A5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200" b="1" i="0" u="none" strike="noStrike" cap="none">
              <a:solidFill>
                <a:srgbClr val="102A5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1200" b="1" i="0" u="none" strike="noStrike" cap="none">
                <a:solidFill>
                  <a:srgbClr val="102A52"/>
                </a:solidFill>
                <a:latin typeface="Arial"/>
                <a:ea typeface="Arial"/>
                <a:cs typeface="Arial"/>
                <a:sym typeface="Arial"/>
              </a:rPr>
              <a:t>Proyecto de autoconstrucción de cocinas ecológicas</a:t>
            </a:r>
            <a:endParaRPr sz="1200" b="1" i="0" u="none" strike="noStrike" cap="none">
              <a:solidFill>
                <a:srgbClr val="102A5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ES" sz="1200" b="1" i="0" u="none" strike="noStrike" cap="none">
                <a:solidFill>
                  <a:srgbClr val="102A52"/>
                </a:solidFill>
                <a:latin typeface="Arial"/>
                <a:ea typeface="Arial"/>
                <a:cs typeface="Arial"/>
                <a:sym typeface="Arial"/>
              </a:rPr>
              <a:t>Campañas solidarias: </a:t>
            </a:r>
            <a:r>
              <a:rPr lang="es-ES" sz="1200" b="0" i="0" u="none" strike="noStrike" cap="none">
                <a:solidFill>
                  <a:schemeClr val="dk1"/>
                </a:solidFill>
                <a:latin typeface="Arial"/>
                <a:ea typeface="Arial"/>
                <a:cs typeface="Arial"/>
                <a:sym typeface="Arial"/>
              </a:rPr>
              <a:t>“Infancias Felices” y </a:t>
            </a:r>
            <a:r>
              <a:rPr lang="es-ES" sz="1200" b="0" i="1" u="none" strike="noStrike" cap="none">
                <a:solidFill>
                  <a:srgbClr val="000000"/>
                </a:solidFill>
                <a:latin typeface="Arial"/>
                <a:ea typeface="Arial"/>
                <a:cs typeface="Arial"/>
                <a:sym typeface="Arial"/>
              </a:rPr>
              <a:t>"</a:t>
            </a:r>
            <a:r>
              <a:rPr lang="es-ES" sz="1200" b="0" i="0" u="none" strike="noStrike" cap="none">
                <a:solidFill>
                  <a:schemeClr val="dk1"/>
                </a:solidFill>
                <a:latin typeface="Arial"/>
                <a:ea typeface="Arial"/>
                <a:cs typeface="Arial"/>
                <a:sym typeface="Arial"/>
              </a:rPr>
              <a:t>Uniendo Esfuerzos para un Mundo más Cálido"</a:t>
            </a:r>
            <a:endParaRPr sz="1200" b="0" i="0" u="none" strike="noStrike" cap="none">
              <a:solidFill>
                <a:schemeClr val="dk1"/>
              </a:solidFill>
              <a:latin typeface="Arial"/>
              <a:ea typeface="Arial"/>
              <a:cs typeface="Arial"/>
              <a:sym typeface="Arial"/>
            </a:endParaRPr>
          </a:p>
        </p:txBody>
      </p:sp>
      <p:pic>
        <p:nvPicPr>
          <p:cNvPr id="586" name="Google Shape;586;g1eb8ab9444e_3_0"/>
          <p:cNvPicPr preferRelativeResize="0"/>
          <p:nvPr/>
        </p:nvPicPr>
        <p:blipFill rotWithShape="1">
          <a:blip r:embed="rId5">
            <a:alphaModFix/>
          </a:blip>
          <a:srcRect/>
          <a:stretch/>
        </p:blipFill>
        <p:spPr>
          <a:xfrm>
            <a:off x="8399398" y="3810726"/>
            <a:ext cx="2844227" cy="2130425"/>
          </a:xfrm>
          <a:prstGeom prst="rect">
            <a:avLst/>
          </a:prstGeom>
          <a:noFill/>
          <a:ln>
            <a:noFill/>
          </a:ln>
        </p:spPr>
      </p:pic>
      <p:sp>
        <p:nvSpPr>
          <p:cNvPr id="587" name="Google Shape;587;g1eb8ab9444e_3_0"/>
          <p:cNvSpPr txBox="1"/>
          <p:nvPr/>
        </p:nvSpPr>
        <p:spPr>
          <a:xfrm>
            <a:off x="3288006" y="6225203"/>
            <a:ext cx="8410855" cy="430887"/>
          </a:xfrm>
          <a:prstGeom prst="rect">
            <a:avLst/>
          </a:prstGeom>
          <a:solidFill>
            <a:srgbClr val="E6FFFE"/>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1100" b="0" i="1" u="none" strike="noStrike" cap="none">
                <a:solidFill>
                  <a:srgbClr val="000000"/>
                </a:solidFill>
                <a:latin typeface="Arial"/>
                <a:ea typeface="Arial"/>
                <a:cs typeface="Arial"/>
                <a:sym typeface="Arial"/>
              </a:rPr>
              <a:t>La colaboración entre los entes públicos y privados reconoce a </a:t>
            </a:r>
            <a:r>
              <a:rPr lang="es-ES" sz="1100" b="1" i="1" u="none" strike="noStrike" cap="none">
                <a:solidFill>
                  <a:srgbClr val="000000"/>
                </a:solidFill>
                <a:latin typeface="Arial"/>
                <a:ea typeface="Arial"/>
                <a:cs typeface="Arial"/>
                <a:sym typeface="Arial"/>
              </a:rPr>
              <a:t>las empresas como actor  fundamental</a:t>
            </a:r>
            <a:br>
              <a:rPr lang="es-ES" sz="1100" b="1" i="1" u="none" strike="noStrike" cap="none">
                <a:solidFill>
                  <a:srgbClr val="000000"/>
                </a:solidFill>
                <a:latin typeface="Arial"/>
                <a:ea typeface="Arial"/>
                <a:cs typeface="Arial"/>
                <a:sym typeface="Arial"/>
              </a:rPr>
            </a:br>
            <a:r>
              <a:rPr lang="es-ES" sz="1100" b="0" i="1" u="none" strike="noStrike" cap="none">
                <a:solidFill>
                  <a:srgbClr val="000000"/>
                </a:solidFill>
                <a:latin typeface="Arial"/>
                <a:ea typeface="Arial"/>
                <a:cs typeface="Arial"/>
                <a:sym typeface="Arial"/>
              </a:rPr>
              <a:t>en el alcance de los Objetivos de Desarrollo Sostenible (ODS) impulsado por las Naciones Unidas en 2015.</a:t>
            </a:r>
            <a:endParaRPr sz="1100" b="0" i="0" u="none" strike="noStrike" cap="none">
              <a:solidFill>
                <a:srgbClr val="000000"/>
              </a:solidFill>
              <a:latin typeface="Arial"/>
              <a:ea typeface="Arial"/>
              <a:cs typeface="Arial"/>
              <a:sym typeface="Arial"/>
            </a:endParaRPr>
          </a:p>
        </p:txBody>
      </p:sp>
      <p:sp>
        <p:nvSpPr>
          <p:cNvPr id="588" name="Google Shape;588;g1eb8ab9444e_3_0"/>
          <p:cNvSpPr/>
          <p:nvPr/>
        </p:nvSpPr>
        <p:spPr>
          <a:xfrm>
            <a:off x="292225" y="243667"/>
            <a:ext cx="10729324" cy="767529"/>
          </a:xfrm>
          <a:prstGeom prst="rect">
            <a:avLst/>
          </a:prstGeom>
          <a:solidFill>
            <a:srgbClr val="70CE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9" name="Google Shape;589;g1eb8ab9444e_3_0"/>
          <p:cNvSpPr/>
          <p:nvPr/>
        </p:nvSpPr>
        <p:spPr>
          <a:xfrm>
            <a:off x="11113378" y="241960"/>
            <a:ext cx="200913"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0" name="Google Shape;590;g1eb8ab9444e_3_0"/>
          <p:cNvSpPr/>
          <p:nvPr/>
        </p:nvSpPr>
        <p:spPr>
          <a:xfrm>
            <a:off x="11406119" y="241960"/>
            <a:ext cx="200913"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1" name="Google Shape;591;g1eb8ab9444e_3_0"/>
          <p:cNvSpPr/>
          <p:nvPr/>
        </p:nvSpPr>
        <p:spPr>
          <a:xfrm>
            <a:off x="11698862" y="241960"/>
            <a:ext cx="200913"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92" name="Google Shape;592;g1eb8ab9444e_3_0"/>
          <p:cNvPicPr preferRelativeResize="0"/>
          <p:nvPr/>
        </p:nvPicPr>
        <p:blipFill rotWithShape="1">
          <a:blip r:embed="rId6">
            <a:alphaModFix/>
          </a:blip>
          <a:srcRect l="27964" t="28505" r="50130" b="60995"/>
          <a:stretch/>
        </p:blipFill>
        <p:spPr>
          <a:xfrm>
            <a:off x="8814032" y="235836"/>
            <a:ext cx="2850124" cy="792000"/>
          </a:xfrm>
          <a:prstGeom prst="rect">
            <a:avLst/>
          </a:prstGeom>
          <a:noFill/>
          <a:ln>
            <a:noFill/>
          </a:ln>
        </p:spPr>
      </p:pic>
      <p:sp>
        <p:nvSpPr>
          <p:cNvPr id="593" name="Google Shape;593;g1eb8ab9444e_3_0"/>
          <p:cNvSpPr/>
          <p:nvPr/>
        </p:nvSpPr>
        <p:spPr>
          <a:xfrm>
            <a:off x="612813" y="396599"/>
            <a:ext cx="88873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rgbClr val="102A52"/>
                </a:solidFill>
                <a:latin typeface="Arial"/>
                <a:ea typeface="Arial"/>
                <a:cs typeface="Arial"/>
                <a:sym typeface="Arial"/>
              </a:rPr>
              <a:t>Oportunidades: Comunidad</a:t>
            </a:r>
            <a:endParaRPr sz="2400" b="0" i="0" u="none" strike="noStrike" cap="none">
              <a:solidFill>
                <a:srgbClr val="102A52"/>
              </a:solidFill>
              <a:latin typeface="Arial"/>
              <a:ea typeface="Arial"/>
              <a:cs typeface="Arial"/>
              <a:sym typeface="Arial"/>
            </a:endParaRPr>
          </a:p>
        </p:txBody>
      </p:sp>
      <p:sp>
        <p:nvSpPr>
          <p:cNvPr id="594" name="Google Shape;594;g1eb8ab9444e_3_0"/>
          <p:cNvSpPr txBox="1"/>
          <p:nvPr/>
        </p:nvSpPr>
        <p:spPr>
          <a:xfrm>
            <a:off x="249638" y="1173064"/>
            <a:ext cx="8034391"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sng" strike="noStrike" cap="none">
                <a:solidFill>
                  <a:srgbClr val="102A52"/>
                </a:solidFill>
                <a:latin typeface="Arial"/>
                <a:ea typeface="Arial"/>
                <a:cs typeface="Arial"/>
                <a:sym typeface="Arial"/>
              </a:rPr>
              <a:t>INICIATIVAS:</a:t>
            </a:r>
            <a:r>
              <a:rPr lang="es-ES" sz="1800" b="1" i="0" u="none" strike="noStrike" cap="none">
                <a:solidFill>
                  <a:srgbClr val="102A52"/>
                </a:solidFill>
                <a:latin typeface="Arial"/>
                <a:ea typeface="Arial"/>
                <a:cs typeface="Arial"/>
                <a:sym typeface="Arial"/>
              </a:rPr>
              <a:t> Trabajos con la comunidad</a:t>
            </a:r>
            <a:endParaRPr sz="1400" b="0" i="0" u="none" strike="noStrike" cap="none">
              <a:solidFill>
                <a:srgbClr val="102A5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598"/>
        <p:cNvGrpSpPr/>
        <p:nvPr/>
      </p:nvGrpSpPr>
      <p:grpSpPr>
        <a:xfrm>
          <a:off x="0" y="0"/>
          <a:ext cx="0" cy="0"/>
          <a:chOff x="0" y="0"/>
          <a:chExt cx="0" cy="0"/>
        </a:xfrm>
      </p:grpSpPr>
      <p:grpSp>
        <p:nvGrpSpPr>
          <p:cNvPr id="599" name="Google Shape;599;p38"/>
          <p:cNvGrpSpPr/>
          <p:nvPr/>
        </p:nvGrpSpPr>
        <p:grpSpPr>
          <a:xfrm>
            <a:off x="292225" y="241960"/>
            <a:ext cx="11607550" cy="769236"/>
            <a:chOff x="315687" y="241960"/>
            <a:chExt cx="10257720" cy="769236"/>
          </a:xfrm>
        </p:grpSpPr>
        <p:sp>
          <p:nvSpPr>
            <p:cNvPr id="600" name="Google Shape;600;p38"/>
            <p:cNvSpPr/>
            <p:nvPr/>
          </p:nvSpPr>
          <p:spPr>
            <a:xfrm>
              <a:off x="315687" y="243667"/>
              <a:ext cx="9481622" cy="767529"/>
            </a:xfrm>
            <a:prstGeom prst="rect">
              <a:avLst/>
            </a:prstGeom>
            <a:solidFill>
              <a:srgbClr val="70CE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1" name="Google Shape;601;p38"/>
            <p:cNvSpPr/>
            <p:nvPr/>
          </p:nvSpPr>
          <p:spPr>
            <a:xfrm>
              <a:off x="9878459"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2" name="Google Shape;602;p38"/>
            <p:cNvSpPr/>
            <p:nvPr/>
          </p:nvSpPr>
          <p:spPr>
            <a:xfrm>
              <a:off x="101371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3" name="Google Shape;603;p38"/>
            <p:cNvSpPr/>
            <p:nvPr/>
          </p:nvSpPr>
          <p:spPr>
            <a:xfrm>
              <a:off x="103958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604" name="Google Shape;604;p38"/>
          <p:cNvPicPr preferRelativeResize="0"/>
          <p:nvPr/>
        </p:nvPicPr>
        <p:blipFill rotWithShape="1">
          <a:blip r:embed="rId3">
            <a:alphaModFix/>
          </a:blip>
          <a:srcRect b="12025"/>
          <a:stretch/>
        </p:blipFill>
        <p:spPr>
          <a:xfrm>
            <a:off x="9483985" y="227095"/>
            <a:ext cx="2180171" cy="792000"/>
          </a:xfrm>
          <a:prstGeom prst="rect">
            <a:avLst/>
          </a:prstGeom>
          <a:noFill/>
          <a:ln>
            <a:noFill/>
          </a:ln>
        </p:spPr>
      </p:pic>
      <p:pic>
        <p:nvPicPr>
          <p:cNvPr id="605" name="Google Shape;605;p38" descr="Portada - Desarrollo Sostenible"/>
          <p:cNvPicPr preferRelativeResize="0"/>
          <p:nvPr/>
        </p:nvPicPr>
        <p:blipFill rotWithShape="1">
          <a:blip r:embed="rId4">
            <a:alphaModFix/>
          </a:blip>
          <a:srcRect/>
          <a:stretch/>
        </p:blipFill>
        <p:spPr>
          <a:xfrm>
            <a:off x="8870966" y="1627510"/>
            <a:ext cx="1040781" cy="1095767"/>
          </a:xfrm>
          <a:prstGeom prst="rect">
            <a:avLst/>
          </a:prstGeom>
          <a:noFill/>
          <a:ln>
            <a:noFill/>
          </a:ln>
        </p:spPr>
      </p:pic>
      <p:pic>
        <p:nvPicPr>
          <p:cNvPr id="606" name="Google Shape;606;p38" descr="Infraestructura - Desarrollo Sostenible"/>
          <p:cNvPicPr preferRelativeResize="0"/>
          <p:nvPr/>
        </p:nvPicPr>
        <p:blipFill rotWithShape="1">
          <a:blip r:embed="rId5">
            <a:alphaModFix/>
          </a:blip>
          <a:srcRect/>
          <a:stretch/>
        </p:blipFill>
        <p:spPr>
          <a:xfrm>
            <a:off x="10013402" y="1635666"/>
            <a:ext cx="1121336" cy="1095768"/>
          </a:xfrm>
          <a:prstGeom prst="rect">
            <a:avLst/>
          </a:prstGeom>
          <a:noFill/>
          <a:ln>
            <a:noFill/>
          </a:ln>
        </p:spPr>
      </p:pic>
      <p:pic>
        <p:nvPicPr>
          <p:cNvPr id="607" name="Google Shape;607;p38" descr="Un hombre en frente de una computadora&#10;&#10;Descripción generada automáticamente con confianza media"/>
          <p:cNvPicPr preferRelativeResize="0"/>
          <p:nvPr/>
        </p:nvPicPr>
        <p:blipFill rotWithShape="1">
          <a:blip r:embed="rId6">
            <a:alphaModFix/>
          </a:blip>
          <a:srcRect t="13105" b="9123"/>
          <a:stretch/>
        </p:blipFill>
        <p:spPr>
          <a:xfrm>
            <a:off x="4554305" y="3578170"/>
            <a:ext cx="2552296" cy="1755263"/>
          </a:xfrm>
          <a:prstGeom prst="rect">
            <a:avLst/>
          </a:prstGeom>
          <a:noFill/>
          <a:ln>
            <a:noFill/>
          </a:ln>
        </p:spPr>
      </p:pic>
      <p:pic>
        <p:nvPicPr>
          <p:cNvPr id="608" name="Google Shape;608;p38" descr="Imagen que contiene interior, sostener, mujer, cuarto de hospital&#10;&#10;Descripción generada automáticamente"/>
          <p:cNvPicPr preferRelativeResize="0"/>
          <p:nvPr/>
        </p:nvPicPr>
        <p:blipFill rotWithShape="1">
          <a:blip r:embed="rId7">
            <a:alphaModFix/>
          </a:blip>
          <a:srcRect b="26251"/>
          <a:stretch/>
        </p:blipFill>
        <p:spPr>
          <a:xfrm>
            <a:off x="437888" y="3578170"/>
            <a:ext cx="3150111" cy="1664358"/>
          </a:xfrm>
          <a:prstGeom prst="rect">
            <a:avLst/>
          </a:prstGeom>
          <a:noFill/>
          <a:ln>
            <a:noFill/>
          </a:ln>
        </p:spPr>
      </p:pic>
      <p:sp>
        <p:nvSpPr>
          <p:cNvPr id="609" name="Google Shape;609;p38"/>
          <p:cNvSpPr txBox="1"/>
          <p:nvPr/>
        </p:nvSpPr>
        <p:spPr>
          <a:xfrm>
            <a:off x="348197" y="5404927"/>
            <a:ext cx="3383576"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Arial"/>
                <a:ea typeface="Arial"/>
                <a:cs typeface="Arial"/>
                <a:sym typeface="Arial"/>
              </a:rPr>
              <a:t>Pusimos en marcha </a:t>
            </a:r>
            <a:r>
              <a:rPr lang="es-ES" sz="1200" b="1" i="0" u="none" strike="noStrike" cap="none">
                <a:solidFill>
                  <a:schemeClr val="dk1"/>
                </a:solidFill>
                <a:latin typeface="Arial"/>
                <a:ea typeface="Arial"/>
                <a:cs typeface="Arial"/>
                <a:sym typeface="Arial"/>
              </a:rPr>
              <a:t>una plataforma de</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1200" b="1" i="0" u="none" strike="noStrike" cap="none">
                <a:solidFill>
                  <a:schemeClr val="dk1"/>
                </a:solidFill>
                <a:latin typeface="Arial"/>
                <a:ea typeface="Arial"/>
                <a:cs typeface="Arial"/>
                <a:sym typeface="Arial"/>
              </a:rPr>
              <a:t>business intelligence</a:t>
            </a:r>
            <a:r>
              <a:rPr lang="es-ES" sz="1200" b="0" i="0" u="none" strike="noStrike" cap="none">
                <a:solidFill>
                  <a:schemeClr val="dk1"/>
                </a:solidFill>
                <a:latin typeface="Arial"/>
                <a:ea typeface="Arial"/>
                <a:cs typeface="Arial"/>
                <a:sym typeface="Arial"/>
              </a:rPr>
              <a:t> transformando</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Arial"/>
                <a:ea typeface="Arial"/>
                <a:cs typeface="Arial"/>
                <a:sym typeface="Arial"/>
              </a:rPr>
              <a:t>datos en información para la toma de</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Arial"/>
                <a:ea typeface="Arial"/>
                <a:cs typeface="Arial"/>
                <a:sym typeface="Arial"/>
              </a:rPr>
              <a:t>decisiones más eficientes.</a:t>
            </a:r>
            <a:endParaRPr sz="1200" b="0" i="0" u="none" strike="noStrike" cap="none">
              <a:solidFill>
                <a:srgbClr val="000000"/>
              </a:solidFill>
              <a:latin typeface="Arial"/>
              <a:ea typeface="Arial"/>
              <a:cs typeface="Arial"/>
              <a:sym typeface="Arial"/>
            </a:endParaRPr>
          </a:p>
        </p:txBody>
      </p:sp>
      <p:sp>
        <p:nvSpPr>
          <p:cNvPr id="610" name="Google Shape;610;p38"/>
          <p:cNvSpPr txBox="1"/>
          <p:nvPr/>
        </p:nvSpPr>
        <p:spPr>
          <a:xfrm>
            <a:off x="4488208" y="5532873"/>
            <a:ext cx="3009872"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Arial"/>
                <a:ea typeface="Arial"/>
                <a:cs typeface="Arial"/>
                <a:sym typeface="Arial"/>
              </a:rPr>
              <a:t>Desarrollamos un </a:t>
            </a:r>
            <a:r>
              <a:rPr lang="es-ES" sz="1200" b="1" i="0" u="none" strike="noStrike" cap="none">
                <a:solidFill>
                  <a:schemeClr val="dk1"/>
                </a:solidFill>
                <a:latin typeface="Arial"/>
                <a:ea typeface="Arial"/>
                <a:cs typeface="Arial"/>
                <a:sym typeface="Arial"/>
              </a:rPr>
              <a:t>plan de</a:t>
            </a:r>
            <a:r>
              <a:rPr lang="es-ES" sz="1200" b="0" i="0" u="none" strike="noStrike" cap="none">
                <a:solidFill>
                  <a:srgbClr val="000000"/>
                </a:solidFill>
                <a:latin typeface="Arial"/>
                <a:ea typeface="Arial"/>
                <a:cs typeface="Arial"/>
                <a:sym typeface="Arial"/>
              </a:rPr>
              <a:t> </a:t>
            </a:r>
            <a:r>
              <a:rPr lang="es-ES" sz="1200" b="1" i="0" u="none" strike="noStrike" cap="none">
                <a:solidFill>
                  <a:schemeClr val="dk1"/>
                </a:solidFill>
                <a:latin typeface="Arial"/>
                <a:ea typeface="Arial"/>
                <a:cs typeface="Arial"/>
                <a:sym typeface="Arial"/>
              </a:rPr>
              <a:t>automatización de procesos</a:t>
            </a:r>
            <a:r>
              <a:rPr lang="es-ES" sz="1200" b="0" i="0" u="none" strike="noStrike" cap="none">
                <a:solidFill>
                  <a:schemeClr val="dk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1200" b="0" i="0" u="none" strike="noStrike" cap="none">
                <a:solidFill>
                  <a:schemeClr val="dk1"/>
                </a:solidFill>
                <a:latin typeface="Arial"/>
                <a:ea typeface="Arial"/>
                <a:cs typeface="Arial"/>
                <a:sym typeface="Arial"/>
              </a:rPr>
              <a:t>identificando aquellos que se realizaban</a:t>
            </a:r>
            <a:r>
              <a:rPr lang="es-ES" sz="1200" b="0" i="0" u="none" strike="noStrike" cap="none">
                <a:solidFill>
                  <a:srgbClr val="000000"/>
                </a:solidFill>
                <a:latin typeface="Arial"/>
                <a:ea typeface="Arial"/>
                <a:cs typeface="Arial"/>
                <a:sym typeface="Arial"/>
              </a:rPr>
              <a:t> </a:t>
            </a:r>
            <a:r>
              <a:rPr lang="es-ES" sz="1200" b="0" i="0" u="none" strike="noStrike" cap="none">
                <a:solidFill>
                  <a:schemeClr val="dk1"/>
                </a:solidFill>
                <a:latin typeface="Arial"/>
                <a:ea typeface="Arial"/>
                <a:cs typeface="Arial"/>
                <a:sym typeface="Arial"/>
              </a:rPr>
              <a:t>en forma manual, ideando soluciones</a:t>
            </a:r>
            <a:r>
              <a:rPr lang="es-ES" sz="1200" b="0" i="0" u="none" strike="noStrike" cap="none">
                <a:solidFill>
                  <a:srgbClr val="000000"/>
                </a:solidFill>
                <a:latin typeface="Arial"/>
                <a:ea typeface="Arial"/>
                <a:cs typeface="Arial"/>
                <a:sym typeface="Arial"/>
              </a:rPr>
              <a:t> </a:t>
            </a:r>
            <a:r>
              <a:rPr lang="es-ES" sz="1200" b="0" i="0" u="none" strike="noStrike" cap="none">
                <a:solidFill>
                  <a:schemeClr val="dk1"/>
                </a:solidFill>
                <a:latin typeface="Arial"/>
                <a:ea typeface="Arial"/>
                <a:cs typeface="Arial"/>
                <a:sym typeface="Arial"/>
              </a:rPr>
              <a:t>automatizadas que generen eficiencia.</a:t>
            </a:r>
            <a:endParaRPr sz="1200" b="0" i="0" u="none" strike="noStrike" cap="none">
              <a:solidFill>
                <a:srgbClr val="000000"/>
              </a:solidFill>
              <a:latin typeface="Arial"/>
              <a:ea typeface="Arial"/>
              <a:cs typeface="Arial"/>
              <a:sym typeface="Arial"/>
            </a:endParaRPr>
          </a:p>
        </p:txBody>
      </p:sp>
      <p:sp>
        <p:nvSpPr>
          <p:cNvPr id="611" name="Google Shape;611;p38"/>
          <p:cNvSpPr txBox="1"/>
          <p:nvPr/>
        </p:nvSpPr>
        <p:spPr>
          <a:xfrm>
            <a:off x="8030663" y="5532832"/>
            <a:ext cx="3576369"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200" b="1" i="0" u="none" strike="noStrike" cap="none">
                <a:solidFill>
                  <a:schemeClr val="dk1"/>
                </a:solidFill>
                <a:latin typeface="Arial"/>
                <a:ea typeface="Arial"/>
                <a:cs typeface="Arial"/>
                <a:sym typeface="Arial"/>
              </a:rPr>
              <a:t>Utilización de telemetría </a:t>
            </a:r>
            <a:r>
              <a:rPr lang="es-ES" sz="1200" b="0" i="0" u="none" strike="noStrike" cap="none">
                <a:solidFill>
                  <a:schemeClr val="dk1"/>
                </a:solidFill>
                <a:latin typeface="Arial"/>
                <a:ea typeface="Arial"/>
                <a:cs typeface="Arial"/>
                <a:sym typeface="Arial"/>
              </a:rPr>
              <a:t>en la aplicación de productos químicos: reduce los gastos vinculados a la administración de químicos, incluyendo equipos de trabajo en campo, mantenimiento, gastos  logísticos y posibles riesgos.</a:t>
            </a:r>
            <a:endParaRPr sz="1400" b="0" i="0" u="none" strike="noStrike" cap="none">
              <a:solidFill>
                <a:srgbClr val="000000"/>
              </a:solidFill>
              <a:latin typeface="Arial"/>
              <a:ea typeface="Arial"/>
              <a:cs typeface="Arial"/>
              <a:sym typeface="Arial"/>
            </a:endParaRPr>
          </a:p>
        </p:txBody>
      </p:sp>
      <p:pic>
        <p:nvPicPr>
          <p:cNvPr id="612" name="Google Shape;612;p38" descr="Imagen que contiene persona, hombre, parado, sostener&#10;&#10;Descripción generada automáticamente"/>
          <p:cNvPicPr preferRelativeResize="0"/>
          <p:nvPr/>
        </p:nvPicPr>
        <p:blipFill rotWithShape="1">
          <a:blip r:embed="rId8">
            <a:alphaModFix/>
          </a:blip>
          <a:srcRect t="21997"/>
          <a:stretch/>
        </p:blipFill>
        <p:spPr>
          <a:xfrm>
            <a:off x="8072907" y="3578171"/>
            <a:ext cx="3193614" cy="1755263"/>
          </a:xfrm>
          <a:prstGeom prst="rect">
            <a:avLst/>
          </a:prstGeom>
          <a:noFill/>
          <a:ln>
            <a:noFill/>
          </a:ln>
        </p:spPr>
      </p:pic>
      <p:pic>
        <p:nvPicPr>
          <p:cNvPr id="613" name="Google Shape;613;p38" descr="Interfaz de usuario gráfica, Texto&#10;&#10;Descripción generada automáticamente"/>
          <p:cNvPicPr preferRelativeResize="0"/>
          <p:nvPr/>
        </p:nvPicPr>
        <p:blipFill rotWithShape="1">
          <a:blip r:embed="rId9">
            <a:alphaModFix/>
          </a:blip>
          <a:srcRect/>
          <a:stretch/>
        </p:blipFill>
        <p:spPr>
          <a:xfrm>
            <a:off x="5433700" y="1620059"/>
            <a:ext cx="3068428" cy="1082430"/>
          </a:xfrm>
          <a:prstGeom prst="rect">
            <a:avLst/>
          </a:prstGeom>
          <a:noFill/>
          <a:ln>
            <a:noFill/>
          </a:ln>
        </p:spPr>
      </p:pic>
      <p:sp>
        <p:nvSpPr>
          <p:cNvPr id="614" name="Google Shape;614;p38"/>
          <p:cNvSpPr/>
          <p:nvPr/>
        </p:nvSpPr>
        <p:spPr>
          <a:xfrm>
            <a:off x="612813" y="396599"/>
            <a:ext cx="88873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rgbClr val="102A52"/>
                </a:solidFill>
                <a:latin typeface="Arial"/>
                <a:ea typeface="Arial"/>
                <a:cs typeface="Arial"/>
                <a:sym typeface="Arial"/>
              </a:rPr>
              <a:t>Prácticas puestas en valor</a:t>
            </a:r>
            <a:endParaRPr sz="2400" b="0" i="0" u="none" strike="noStrike" cap="none">
              <a:solidFill>
                <a:srgbClr val="102A52"/>
              </a:solidFill>
              <a:latin typeface="Arial"/>
              <a:ea typeface="Arial"/>
              <a:cs typeface="Arial"/>
              <a:sym typeface="Arial"/>
            </a:endParaRPr>
          </a:p>
        </p:txBody>
      </p:sp>
      <p:sp>
        <p:nvSpPr>
          <p:cNvPr id="615" name="Google Shape;615;p38"/>
          <p:cNvSpPr txBox="1"/>
          <p:nvPr/>
        </p:nvSpPr>
        <p:spPr>
          <a:xfrm>
            <a:off x="5560834" y="1279583"/>
            <a:ext cx="2784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Arial"/>
                <a:ea typeface="Arial"/>
                <a:cs typeface="Arial"/>
                <a:sym typeface="Arial"/>
              </a:rPr>
              <a:t>Plan de acción con foco en</a:t>
            </a:r>
            <a:endParaRPr sz="1400" b="0" i="0" u="none" strike="noStrike" cap="none">
              <a:solidFill>
                <a:schemeClr val="dk1"/>
              </a:solidFill>
              <a:latin typeface="Arial"/>
              <a:ea typeface="Arial"/>
              <a:cs typeface="Arial"/>
              <a:sym typeface="Arial"/>
            </a:endParaRPr>
          </a:p>
        </p:txBody>
      </p:sp>
      <p:sp>
        <p:nvSpPr>
          <p:cNvPr id="616" name="Google Shape;616;p38"/>
          <p:cNvSpPr txBox="1"/>
          <p:nvPr/>
        </p:nvSpPr>
        <p:spPr>
          <a:xfrm>
            <a:off x="8774292" y="1278554"/>
            <a:ext cx="2549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Arial"/>
                <a:ea typeface="Arial"/>
                <a:cs typeface="Arial"/>
                <a:sym typeface="Arial"/>
              </a:rPr>
              <a:t>ODS con los que colabora</a:t>
            </a:r>
            <a:endParaRPr sz="1400" b="0" i="0" u="none" strike="noStrike" cap="none">
              <a:solidFill>
                <a:schemeClr val="dk1"/>
              </a:solidFill>
              <a:latin typeface="Arial"/>
              <a:ea typeface="Arial"/>
              <a:cs typeface="Arial"/>
              <a:sym typeface="Arial"/>
            </a:endParaRPr>
          </a:p>
        </p:txBody>
      </p:sp>
      <p:sp>
        <p:nvSpPr>
          <p:cNvPr id="617" name="Google Shape;617;p38"/>
          <p:cNvSpPr/>
          <p:nvPr/>
        </p:nvSpPr>
        <p:spPr>
          <a:xfrm>
            <a:off x="304390" y="1615472"/>
            <a:ext cx="4781315" cy="1087017"/>
          </a:xfrm>
          <a:prstGeom prst="rect">
            <a:avLst/>
          </a:prstGeom>
          <a:solidFill>
            <a:srgbClr val="102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8" name="Google Shape;618;p38"/>
          <p:cNvSpPr txBox="1"/>
          <p:nvPr/>
        </p:nvSpPr>
        <p:spPr>
          <a:xfrm>
            <a:off x="304390" y="1268907"/>
            <a:ext cx="2784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Arial"/>
                <a:ea typeface="Arial"/>
                <a:cs typeface="Arial"/>
                <a:sym typeface="Arial"/>
              </a:rPr>
              <a:t>Objetivo</a:t>
            </a:r>
            <a:endParaRPr sz="1400" b="0" i="0" u="none" strike="noStrike" cap="none">
              <a:solidFill>
                <a:schemeClr val="dk1"/>
              </a:solidFill>
              <a:latin typeface="Arial"/>
              <a:ea typeface="Arial"/>
              <a:cs typeface="Arial"/>
              <a:sym typeface="Arial"/>
            </a:endParaRPr>
          </a:p>
        </p:txBody>
      </p:sp>
      <p:sp>
        <p:nvSpPr>
          <p:cNvPr id="619" name="Google Shape;619;p38"/>
          <p:cNvSpPr/>
          <p:nvPr/>
        </p:nvSpPr>
        <p:spPr>
          <a:xfrm>
            <a:off x="491739" y="1714532"/>
            <a:ext cx="4406616"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1" i="0" u="none" strike="noStrike" cap="none">
                <a:solidFill>
                  <a:schemeClr val="lt1"/>
                </a:solidFill>
                <a:latin typeface="Arial"/>
                <a:ea typeface="Arial"/>
                <a:cs typeface="Arial"/>
                <a:sym typeface="Arial"/>
              </a:rPr>
              <a:t>Buscar, desarrollar e implementar mejoras que permitan ofrecer un porfolio de soluciones y modelos de negocio diferenciales.</a:t>
            </a:r>
            <a:endParaRPr sz="1400" b="0" i="0" u="none" strike="noStrike" cap="none">
              <a:solidFill>
                <a:srgbClr val="000000"/>
              </a:solidFill>
              <a:latin typeface="Arial"/>
              <a:ea typeface="Arial"/>
              <a:cs typeface="Arial"/>
              <a:sym typeface="Arial"/>
            </a:endParaRPr>
          </a:p>
        </p:txBody>
      </p:sp>
      <p:sp>
        <p:nvSpPr>
          <p:cNvPr id="620" name="Google Shape;620;p38"/>
          <p:cNvSpPr txBox="1"/>
          <p:nvPr/>
        </p:nvSpPr>
        <p:spPr>
          <a:xfrm>
            <a:off x="292225" y="3003013"/>
            <a:ext cx="816737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rgbClr val="000000"/>
                </a:solidFill>
                <a:latin typeface="Arial"/>
                <a:ea typeface="Arial"/>
                <a:cs typeface="Arial"/>
                <a:sym typeface="Arial"/>
              </a:rPr>
              <a:t>¿Qué hicimos en materia de Innovación?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624"/>
        <p:cNvGrpSpPr/>
        <p:nvPr/>
      </p:nvGrpSpPr>
      <p:grpSpPr>
        <a:xfrm>
          <a:off x="0" y="0"/>
          <a:ext cx="0" cy="0"/>
          <a:chOff x="0" y="0"/>
          <a:chExt cx="0" cy="0"/>
        </a:xfrm>
      </p:grpSpPr>
      <p:sp>
        <p:nvSpPr>
          <p:cNvPr id="625" name="Google Shape;625;p39"/>
          <p:cNvSpPr txBox="1"/>
          <p:nvPr/>
        </p:nvSpPr>
        <p:spPr>
          <a:xfrm>
            <a:off x="292225" y="1668617"/>
            <a:ext cx="99822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200" b="0" i="0" u="none" strike="noStrike" cap="none">
                <a:solidFill>
                  <a:srgbClr val="000000"/>
                </a:solidFill>
                <a:latin typeface="Arial"/>
                <a:ea typeface="Arial"/>
                <a:cs typeface="Arial"/>
                <a:sym typeface="Arial"/>
              </a:rPr>
              <a:t>Incorporación de </a:t>
            </a:r>
            <a:r>
              <a:rPr lang="es-ES" sz="1200" b="1" i="0" u="none" strike="noStrike" cap="none">
                <a:solidFill>
                  <a:srgbClr val="000000"/>
                </a:solidFill>
                <a:latin typeface="Arial"/>
                <a:ea typeface="Arial"/>
                <a:cs typeface="Arial"/>
                <a:sym typeface="Arial"/>
              </a:rPr>
              <a:t>Inteligencia Artificial </a:t>
            </a:r>
            <a:r>
              <a:rPr lang="es-ES" sz="1200" b="0" i="0" u="none" strike="noStrike" cap="none">
                <a:solidFill>
                  <a:srgbClr val="000000"/>
                </a:solidFill>
                <a:latin typeface="Arial"/>
                <a:ea typeface="Arial"/>
                <a:cs typeface="Arial"/>
                <a:sym typeface="Arial"/>
              </a:rPr>
              <a:t>y la </a:t>
            </a:r>
            <a:r>
              <a:rPr lang="es-ES" sz="1200" b="1" i="0" u="none" strike="noStrike" cap="none">
                <a:solidFill>
                  <a:srgbClr val="000000"/>
                </a:solidFill>
                <a:latin typeface="Arial"/>
                <a:ea typeface="Arial"/>
                <a:cs typeface="Arial"/>
                <a:sym typeface="Arial"/>
              </a:rPr>
              <a:t>utilización de IOT </a:t>
            </a:r>
            <a:r>
              <a:rPr lang="es-ES" sz="1200" b="0" i="0" u="none" strike="noStrike" cap="none">
                <a:solidFill>
                  <a:srgbClr val="000000"/>
                </a:solidFill>
                <a:latin typeface="Arial"/>
                <a:ea typeface="Arial"/>
                <a:cs typeface="Arial"/>
                <a:sym typeface="Arial"/>
              </a:rPr>
              <a:t>(Internet de las cosas) para tener conectados los dispositivos y la tecnología que facilita la comunicación y robotiza procesos administrativos repetitivos. </a:t>
            </a:r>
            <a:endParaRPr sz="1200" b="0" i="0" u="none" strike="noStrike" cap="none">
              <a:solidFill>
                <a:srgbClr val="000000"/>
              </a:solidFill>
              <a:latin typeface="Arial"/>
              <a:ea typeface="Arial"/>
              <a:cs typeface="Arial"/>
              <a:sym typeface="Arial"/>
            </a:endParaRPr>
          </a:p>
        </p:txBody>
      </p:sp>
      <p:grpSp>
        <p:nvGrpSpPr>
          <p:cNvPr id="626" name="Google Shape;626;p39"/>
          <p:cNvGrpSpPr/>
          <p:nvPr/>
        </p:nvGrpSpPr>
        <p:grpSpPr>
          <a:xfrm>
            <a:off x="668220" y="2344628"/>
            <a:ext cx="10855560" cy="3847268"/>
            <a:chOff x="933669" y="2344628"/>
            <a:chExt cx="10855560" cy="3847268"/>
          </a:xfrm>
        </p:grpSpPr>
        <p:sp>
          <p:nvSpPr>
            <p:cNvPr id="627" name="Google Shape;627;p39"/>
            <p:cNvSpPr/>
            <p:nvPr/>
          </p:nvSpPr>
          <p:spPr>
            <a:xfrm>
              <a:off x="933670" y="2344628"/>
              <a:ext cx="2874343" cy="1146460"/>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8" name="Google Shape;628;p39"/>
            <p:cNvSpPr/>
            <p:nvPr/>
          </p:nvSpPr>
          <p:spPr>
            <a:xfrm>
              <a:off x="3921407" y="2344628"/>
              <a:ext cx="2481207" cy="1146460"/>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9" name="Google Shape;629;p39"/>
            <p:cNvSpPr/>
            <p:nvPr/>
          </p:nvSpPr>
          <p:spPr>
            <a:xfrm>
              <a:off x="6516008" y="2344628"/>
              <a:ext cx="2579913" cy="1146460"/>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0" name="Google Shape;630;p39"/>
            <p:cNvSpPr/>
            <p:nvPr/>
          </p:nvSpPr>
          <p:spPr>
            <a:xfrm>
              <a:off x="9209316" y="2344628"/>
              <a:ext cx="2579913" cy="1146460"/>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631" name="Google Shape;631;p39"/>
            <p:cNvGrpSpPr/>
            <p:nvPr/>
          </p:nvGrpSpPr>
          <p:grpSpPr>
            <a:xfrm>
              <a:off x="933669" y="2440804"/>
              <a:ext cx="10855560" cy="3751092"/>
              <a:chOff x="933669" y="2440804"/>
              <a:chExt cx="10855560" cy="3751092"/>
            </a:xfrm>
          </p:grpSpPr>
          <p:sp>
            <p:nvSpPr>
              <p:cNvPr id="632" name="Google Shape;632;p39"/>
              <p:cNvSpPr txBox="1"/>
              <p:nvPr/>
            </p:nvSpPr>
            <p:spPr>
              <a:xfrm>
                <a:off x="933670" y="4091269"/>
                <a:ext cx="698035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1" i="0" u="none" strike="noStrike" cap="none">
                    <a:solidFill>
                      <a:schemeClr val="dk1"/>
                    </a:solidFill>
                    <a:latin typeface="Arial"/>
                    <a:ea typeface="Arial"/>
                    <a:cs typeface="Arial"/>
                    <a:sym typeface="Arial"/>
                  </a:rPr>
                  <a:t>Automatización de todos los procesos para eliminar el uso del papel: </a:t>
                </a:r>
                <a:r>
                  <a:rPr lang="es-ES" sz="1200" b="0" i="0" u="none" strike="noStrike" cap="none">
                    <a:solidFill>
                      <a:schemeClr val="dk1"/>
                    </a:solidFill>
                    <a:latin typeface="Arial"/>
                    <a:ea typeface="Arial"/>
                    <a:cs typeface="Arial"/>
                    <a:sym typeface="Arial"/>
                  </a:rPr>
                  <a:t>por ejemplo, la actualización de padrones impositivos, los de tipos de cambio y la conciliación de cuentas a pagar. </a:t>
                </a:r>
                <a:endParaRPr sz="1200" b="0" i="0" u="none" strike="noStrike" cap="none">
                  <a:solidFill>
                    <a:schemeClr val="dk1"/>
                  </a:solidFill>
                  <a:latin typeface="Arial"/>
                  <a:ea typeface="Arial"/>
                  <a:cs typeface="Arial"/>
                  <a:sym typeface="Arial"/>
                </a:endParaRPr>
              </a:p>
            </p:txBody>
          </p:sp>
          <p:pic>
            <p:nvPicPr>
              <p:cNvPr id="633" name="Google Shape;633;p39" descr="Una mujer sentada frente a una mesa con una computadora&#10;&#10;Descripción generada automáticamente con confianza media"/>
              <p:cNvPicPr preferRelativeResize="0"/>
              <p:nvPr/>
            </p:nvPicPr>
            <p:blipFill rotWithShape="1">
              <a:blip r:embed="rId3">
                <a:alphaModFix/>
              </a:blip>
              <a:srcRect/>
              <a:stretch/>
            </p:blipFill>
            <p:spPr>
              <a:xfrm>
                <a:off x="8778078" y="3743532"/>
                <a:ext cx="3011151" cy="2448364"/>
              </a:xfrm>
              <a:prstGeom prst="rect">
                <a:avLst/>
              </a:prstGeom>
              <a:noFill/>
              <a:ln>
                <a:noFill/>
              </a:ln>
            </p:spPr>
          </p:pic>
          <p:sp>
            <p:nvSpPr>
              <p:cNvPr id="634" name="Google Shape;634;p39"/>
              <p:cNvSpPr txBox="1"/>
              <p:nvPr/>
            </p:nvSpPr>
            <p:spPr>
              <a:xfrm>
                <a:off x="1055402" y="2440804"/>
                <a:ext cx="2687701"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lt1"/>
                    </a:solidFill>
                    <a:latin typeface="Arial"/>
                    <a:ea typeface="Arial"/>
                    <a:cs typeface="Arial"/>
                    <a:sym typeface="Arial"/>
                  </a:rPr>
                  <a:t>Mejora la eficiencia operativa mediante la automatización y monitorización en tiempo real de procesos.</a:t>
                </a:r>
                <a:endParaRPr sz="1400" b="0" i="0" u="none" strike="noStrike" cap="none">
                  <a:solidFill>
                    <a:srgbClr val="000000"/>
                  </a:solidFill>
                  <a:latin typeface="Arial"/>
                  <a:ea typeface="Arial"/>
                  <a:cs typeface="Arial"/>
                  <a:sym typeface="Arial"/>
                </a:endParaRPr>
              </a:p>
            </p:txBody>
          </p:sp>
          <p:sp>
            <p:nvSpPr>
              <p:cNvPr id="635" name="Google Shape;635;p39"/>
              <p:cNvSpPr txBox="1"/>
              <p:nvPr/>
            </p:nvSpPr>
            <p:spPr>
              <a:xfrm>
                <a:off x="4051475" y="2440804"/>
                <a:ext cx="2275628"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lt1"/>
                    </a:solidFill>
                    <a:latin typeface="Arial"/>
                    <a:ea typeface="Arial"/>
                    <a:cs typeface="Arial"/>
                    <a:sym typeface="Arial"/>
                  </a:rPr>
                  <a:t>Optimiza la toma de decisiones a través del análisis avanzado de datos.</a:t>
                </a:r>
                <a:endParaRPr sz="1400" b="0" i="0" u="none" strike="noStrike" cap="none">
                  <a:solidFill>
                    <a:srgbClr val="000000"/>
                  </a:solidFill>
                  <a:latin typeface="Arial"/>
                  <a:ea typeface="Arial"/>
                  <a:cs typeface="Arial"/>
                  <a:sym typeface="Arial"/>
                </a:endParaRPr>
              </a:p>
            </p:txBody>
          </p:sp>
          <p:sp>
            <p:nvSpPr>
              <p:cNvPr id="636" name="Google Shape;636;p39"/>
              <p:cNvSpPr txBox="1"/>
              <p:nvPr/>
            </p:nvSpPr>
            <p:spPr>
              <a:xfrm>
                <a:off x="6654413" y="2440804"/>
                <a:ext cx="2275628"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lt1"/>
                    </a:solidFill>
                    <a:latin typeface="Arial"/>
                    <a:ea typeface="Arial"/>
                    <a:cs typeface="Arial"/>
                    <a:sym typeface="Arial"/>
                  </a:rPr>
                  <a:t>Proporciona soluciones más personalizadas y avanzadas a los clientes.</a:t>
                </a:r>
                <a:endParaRPr sz="1400" b="0" i="0" u="none" strike="noStrike" cap="none">
                  <a:solidFill>
                    <a:srgbClr val="000000"/>
                  </a:solidFill>
                  <a:latin typeface="Arial"/>
                  <a:ea typeface="Arial"/>
                  <a:cs typeface="Arial"/>
                  <a:sym typeface="Arial"/>
                </a:endParaRPr>
              </a:p>
            </p:txBody>
          </p:sp>
          <p:sp>
            <p:nvSpPr>
              <p:cNvPr id="637" name="Google Shape;637;p39"/>
              <p:cNvSpPr txBox="1"/>
              <p:nvPr/>
            </p:nvSpPr>
            <p:spPr>
              <a:xfrm>
                <a:off x="9331047" y="2440804"/>
                <a:ext cx="2275628"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lt1"/>
                    </a:solidFill>
                    <a:latin typeface="Arial"/>
                    <a:ea typeface="Arial"/>
                    <a:cs typeface="Arial"/>
                    <a:sym typeface="Arial"/>
                  </a:rPr>
                  <a:t>Contribuye al desarrollo de una infraestructura tecnológica sólida y sostenible.</a:t>
                </a:r>
                <a:endParaRPr sz="1400" b="0" i="0" u="none" strike="noStrike" cap="none">
                  <a:solidFill>
                    <a:srgbClr val="000000"/>
                  </a:solidFill>
                  <a:latin typeface="Arial"/>
                  <a:ea typeface="Arial"/>
                  <a:cs typeface="Arial"/>
                  <a:sym typeface="Arial"/>
                </a:endParaRPr>
              </a:p>
            </p:txBody>
          </p:sp>
          <p:sp>
            <p:nvSpPr>
              <p:cNvPr id="638" name="Google Shape;638;p39"/>
              <p:cNvSpPr/>
              <p:nvPr/>
            </p:nvSpPr>
            <p:spPr>
              <a:xfrm>
                <a:off x="2079171" y="3587265"/>
                <a:ext cx="370115" cy="413392"/>
              </a:xfrm>
              <a:prstGeom prst="downArrow">
                <a:avLst>
                  <a:gd name="adj1" fmla="val 50000"/>
                  <a:gd name="adj2" fmla="val 50000"/>
                </a:avLst>
              </a:prstGeom>
              <a:solidFill>
                <a:srgbClr val="00B2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9" name="Google Shape;639;p39"/>
              <p:cNvSpPr txBox="1"/>
              <p:nvPr/>
            </p:nvSpPr>
            <p:spPr>
              <a:xfrm>
                <a:off x="933669" y="5348624"/>
                <a:ext cx="715498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2000" b="1" i="0" u="none" strike="noStrike" cap="none">
                    <a:solidFill>
                      <a:srgbClr val="102A52"/>
                    </a:solidFill>
                    <a:latin typeface="Arial"/>
                    <a:ea typeface="Arial"/>
                    <a:cs typeface="Arial"/>
                    <a:sym typeface="Arial"/>
                  </a:rPr>
                  <a:t>Esto genera un ahorro significativo de horas hombre,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ES" sz="2000" b="1" i="0" u="none" strike="noStrike" cap="none">
                    <a:solidFill>
                      <a:srgbClr val="102A52"/>
                    </a:solidFill>
                    <a:latin typeface="Arial"/>
                    <a:ea typeface="Arial"/>
                    <a:cs typeface="Arial"/>
                    <a:sym typeface="Arial"/>
                  </a:rPr>
                  <a:t>lo que va a permitir a la empresa optimizar los recursos.</a:t>
                </a:r>
                <a:endParaRPr sz="2000" b="1" i="0" u="none" strike="noStrike" cap="none">
                  <a:solidFill>
                    <a:srgbClr val="102A52"/>
                  </a:solidFill>
                  <a:latin typeface="Arial"/>
                  <a:ea typeface="Arial"/>
                  <a:cs typeface="Arial"/>
                  <a:sym typeface="Arial"/>
                </a:endParaRPr>
              </a:p>
            </p:txBody>
          </p:sp>
        </p:grpSp>
      </p:grpSp>
      <p:grpSp>
        <p:nvGrpSpPr>
          <p:cNvPr id="640" name="Google Shape;640;p39"/>
          <p:cNvGrpSpPr/>
          <p:nvPr/>
        </p:nvGrpSpPr>
        <p:grpSpPr>
          <a:xfrm>
            <a:off x="292225" y="241960"/>
            <a:ext cx="11607550" cy="769236"/>
            <a:chOff x="315687" y="241960"/>
            <a:chExt cx="10257720" cy="769236"/>
          </a:xfrm>
        </p:grpSpPr>
        <p:sp>
          <p:nvSpPr>
            <p:cNvPr id="641" name="Google Shape;641;p39"/>
            <p:cNvSpPr/>
            <p:nvPr/>
          </p:nvSpPr>
          <p:spPr>
            <a:xfrm>
              <a:off x="315687" y="243667"/>
              <a:ext cx="9481622" cy="767529"/>
            </a:xfrm>
            <a:prstGeom prst="rect">
              <a:avLst/>
            </a:prstGeom>
            <a:solidFill>
              <a:srgbClr val="70CE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2" name="Google Shape;642;p39"/>
            <p:cNvSpPr/>
            <p:nvPr/>
          </p:nvSpPr>
          <p:spPr>
            <a:xfrm>
              <a:off x="9878459"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3" name="Google Shape;643;p39"/>
            <p:cNvSpPr/>
            <p:nvPr/>
          </p:nvSpPr>
          <p:spPr>
            <a:xfrm>
              <a:off x="101371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4" name="Google Shape;644;p39"/>
            <p:cNvSpPr/>
            <p:nvPr/>
          </p:nvSpPr>
          <p:spPr>
            <a:xfrm>
              <a:off x="103958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645" name="Google Shape;645;p39"/>
          <p:cNvPicPr preferRelativeResize="0"/>
          <p:nvPr/>
        </p:nvPicPr>
        <p:blipFill rotWithShape="1">
          <a:blip r:embed="rId4">
            <a:alphaModFix/>
          </a:blip>
          <a:srcRect b="12025"/>
          <a:stretch/>
        </p:blipFill>
        <p:spPr>
          <a:xfrm>
            <a:off x="9483985" y="227095"/>
            <a:ext cx="2180171" cy="792000"/>
          </a:xfrm>
          <a:prstGeom prst="rect">
            <a:avLst/>
          </a:prstGeom>
          <a:noFill/>
          <a:ln>
            <a:noFill/>
          </a:ln>
        </p:spPr>
      </p:pic>
      <p:sp>
        <p:nvSpPr>
          <p:cNvPr id="646" name="Google Shape;646;p39"/>
          <p:cNvSpPr/>
          <p:nvPr/>
        </p:nvSpPr>
        <p:spPr>
          <a:xfrm>
            <a:off x="612813" y="396599"/>
            <a:ext cx="88873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rgbClr val="102A52"/>
                </a:solidFill>
                <a:latin typeface="Arial"/>
                <a:ea typeface="Arial"/>
                <a:cs typeface="Arial"/>
                <a:sym typeface="Arial"/>
              </a:rPr>
              <a:t>Oportunidades</a:t>
            </a:r>
            <a:endParaRPr sz="2400" b="0" i="0" u="none" strike="noStrike" cap="none">
              <a:solidFill>
                <a:srgbClr val="102A52"/>
              </a:solidFill>
              <a:latin typeface="Arial"/>
              <a:ea typeface="Arial"/>
              <a:cs typeface="Arial"/>
              <a:sym typeface="Arial"/>
            </a:endParaRPr>
          </a:p>
        </p:txBody>
      </p:sp>
      <p:sp>
        <p:nvSpPr>
          <p:cNvPr id="647" name="Google Shape;647;p39"/>
          <p:cNvSpPr txBox="1"/>
          <p:nvPr/>
        </p:nvSpPr>
        <p:spPr>
          <a:xfrm>
            <a:off x="249638" y="1173064"/>
            <a:ext cx="8034391"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sng" strike="noStrike" cap="none">
                <a:solidFill>
                  <a:srgbClr val="102A52"/>
                </a:solidFill>
                <a:latin typeface="Arial"/>
                <a:ea typeface="Arial"/>
                <a:cs typeface="Arial"/>
                <a:sym typeface="Arial"/>
              </a:rPr>
              <a:t>INICIATIVA 1:</a:t>
            </a:r>
            <a:r>
              <a:rPr lang="es-ES" sz="1800" b="1" i="0" u="none" strike="noStrike" cap="none">
                <a:solidFill>
                  <a:srgbClr val="102A52"/>
                </a:solidFill>
                <a:latin typeface="Arial"/>
                <a:ea typeface="Arial"/>
                <a:cs typeface="Arial"/>
                <a:sym typeface="Arial"/>
              </a:rPr>
              <a:t> Implementación de Tecnologías de Industria 4.0</a:t>
            </a:r>
            <a:endParaRPr sz="1400" b="0" i="0" u="none" strike="noStrike" cap="none">
              <a:solidFill>
                <a:srgbClr val="102A5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grpSp>
        <p:nvGrpSpPr>
          <p:cNvPr id="652" name="Google Shape;652;p3"/>
          <p:cNvGrpSpPr/>
          <p:nvPr/>
        </p:nvGrpSpPr>
        <p:grpSpPr>
          <a:xfrm>
            <a:off x="249638" y="1576159"/>
            <a:ext cx="11532328" cy="5065582"/>
            <a:chOff x="515087" y="1576159"/>
            <a:chExt cx="11532328" cy="5065582"/>
          </a:xfrm>
        </p:grpSpPr>
        <p:sp>
          <p:nvSpPr>
            <p:cNvPr id="653" name="Google Shape;653;p3"/>
            <p:cNvSpPr txBox="1"/>
            <p:nvPr/>
          </p:nvSpPr>
          <p:spPr>
            <a:xfrm>
              <a:off x="515087" y="1576159"/>
              <a:ext cx="1081267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200" b="0" i="0" u="none" strike="noStrike" cap="none">
                  <a:solidFill>
                    <a:srgbClr val="000000"/>
                  </a:solidFill>
                  <a:latin typeface="Arial"/>
                  <a:ea typeface="Arial"/>
                  <a:cs typeface="Arial"/>
                  <a:sym typeface="Arial"/>
                </a:rPr>
                <a:t>Es una propuesta que busca </a:t>
              </a:r>
              <a:r>
                <a:rPr lang="es-ES" sz="1200" b="1" i="0" u="none" strike="noStrike" cap="none">
                  <a:solidFill>
                    <a:srgbClr val="000000"/>
                  </a:solidFill>
                  <a:latin typeface="Arial"/>
                  <a:ea typeface="Arial"/>
                  <a:cs typeface="Arial"/>
                  <a:sym typeface="Arial"/>
                </a:rPr>
                <a:t>transformar el modelo de negocio hacia un enfoque más sostenible y circular</a:t>
              </a:r>
              <a:r>
                <a:rPr lang="es-ES" sz="1200" b="0" i="0" u="none" strike="noStrike" cap="none">
                  <a:solidFill>
                    <a:srgbClr val="000000"/>
                  </a:solidFill>
                  <a:latin typeface="Arial"/>
                  <a:ea typeface="Arial"/>
                  <a:cs typeface="Arial"/>
                  <a:sym typeface="Arial"/>
                </a:rPr>
                <a:t>. La iniciativa se centra en maximizar la eficiencia de los recursos, minimizar los residuos y fomentar la reutilización de materiales para crear un impacto ambiental positivo.</a:t>
              </a:r>
              <a:endParaRPr sz="1200" b="0" i="0" u="none" strike="noStrike" cap="none">
                <a:solidFill>
                  <a:srgbClr val="000000"/>
                </a:solidFill>
                <a:latin typeface="Arial"/>
                <a:ea typeface="Arial"/>
                <a:cs typeface="Arial"/>
                <a:sym typeface="Arial"/>
              </a:endParaRPr>
            </a:p>
          </p:txBody>
        </p:sp>
        <p:sp>
          <p:nvSpPr>
            <p:cNvPr id="654" name="Google Shape;654;p3"/>
            <p:cNvSpPr txBox="1"/>
            <p:nvPr/>
          </p:nvSpPr>
          <p:spPr>
            <a:xfrm>
              <a:off x="933669" y="4088589"/>
              <a:ext cx="6905856" cy="193895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s-ES" sz="1200" b="1" i="0" u="none" strike="noStrike" cap="none">
                  <a:solidFill>
                    <a:schemeClr val="dk1"/>
                  </a:solidFill>
                  <a:latin typeface="Arial"/>
                  <a:ea typeface="Arial"/>
                  <a:cs typeface="Arial"/>
                  <a:sym typeface="Arial"/>
                </a:rPr>
                <a:t>Eliminar el uso de elementos descartables en los comedores de planta. </a:t>
              </a:r>
              <a:r>
                <a:rPr lang="es-ES" sz="1200" b="0" i="0" u="none" strike="noStrike" cap="none">
                  <a:solidFill>
                    <a:schemeClr val="dk1"/>
                  </a:solidFill>
                  <a:latin typeface="Arial"/>
                  <a:ea typeface="Arial"/>
                  <a:cs typeface="Arial"/>
                  <a:sym typeface="Arial"/>
                </a:rPr>
                <a:t>Se trabajará con ONG de la zona en la recolección de elementos reciclables, que a su vez serán utilizados por una cooperativa para la producción de elementos que serán entregados a todo el personal: Vaso, Botella y taza.</a:t>
              </a:r>
              <a:endParaRPr sz="1200" b="0" i="0" u="none" strike="noStrike" cap="none">
                <a:solidFill>
                  <a:schemeClr val="dk1"/>
                </a:solidFill>
                <a:latin typeface="Arial"/>
                <a:ea typeface="Arial"/>
                <a:cs typeface="Arial"/>
                <a:sym typeface="Arial"/>
              </a:endParaRPr>
            </a:p>
            <a:p>
              <a:pPr marL="285750" marR="0" lvl="0" indent="-184150" algn="l" rtl="0">
                <a:lnSpc>
                  <a:spcPct val="100000"/>
                </a:lnSpc>
                <a:spcBef>
                  <a:spcPts val="0"/>
                </a:spcBef>
                <a:spcAft>
                  <a:spcPts val="0"/>
                </a:spcAft>
                <a:buClr>
                  <a:srgbClr val="000000"/>
                </a:buClr>
                <a:buSzPts val="1600"/>
                <a:buFont typeface="Arial"/>
                <a:buNone/>
              </a:pPr>
              <a:endParaRPr sz="12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ES" sz="1200" b="0" i="0" u="none" strike="noStrike" cap="none">
                  <a:solidFill>
                    <a:schemeClr val="dk1"/>
                  </a:solidFill>
                  <a:latin typeface="Arial"/>
                  <a:ea typeface="Arial"/>
                  <a:cs typeface="Arial"/>
                  <a:sym typeface="Arial"/>
                </a:rPr>
                <a:t>Trabajar con clientes, proveedores y otras partes interesadas para identificar oportunidades de mejora en la cadena de suministro y las operaciones.</a:t>
              </a:r>
              <a:endParaRPr sz="1200" b="0" i="0" u="none" strike="noStrike" cap="none">
                <a:solidFill>
                  <a:schemeClr val="dk1"/>
                </a:solidFill>
                <a:latin typeface="Arial"/>
                <a:ea typeface="Arial"/>
                <a:cs typeface="Arial"/>
                <a:sym typeface="Arial"/>
              </a:endParaRPr>
            </a:p>
            <a:p>
              <a:pPr marL="285750" marR="0" lvl="0" indent="-184150" algn="l" rtl="0">
                <a:lnSpc>
                  <a:spcPct val="100000"/>
                </a:lnSpc>
                <a:spcBef>
                  <a:spcPts val="0"/>
                </a:spcBef>
                <a:spcAft>
                  <a:spcPts val="0"/>
                </a:spcAft>
                <a:buClr>
                  <a:srgbClr val="000000"/>
                </a:buClr>
                <a:buSzPts val="1600"/>
                <a:buFont typeface="Arial"/>
                <a:buNone/>
              </a:pPr>
              <a:endParaRPr sz="12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ES" sz="1200" b="0" i="0" u="none" strike="noStrike" cap="none">
                  <a:solidFill>
                    <a:schemeClr val="dk1"/>
                  </a:solidFill>
                  <a:latin typeface="Arial"/>
                  <a:ea typeface="Arial"/>
                  <a:cs typeface="Arial"/>
                  <a:sym typeface="Arial"/>
                </a:rPr>
                <a:t>Incentivar la adopción de prácticas circulares en toda la empresa e industria mediante alianzas estratégicas.</a:t>
              </a:r>
              <a:endParaRPr sz="1200" b="0" i="0" u="none" strike="noStrike" cap="none">
                <a:solidFill>
                  <a:schemeClr val="dk1"/>
                </a:solidFill>
                <a:latin typeface="Arial"/>
                <a:ea typeface="Arial"/>
                <a:cs typeface="Arial"/>
                <a:sym typeface="Arial"/>
              </a:endParaRPr>
            </a:p>
          </p:txBody>
        </p:sp>
        <p:pic>
          <p:nvPicPr>
            <p:cNvPr id="655" name="Google Shape;655;p3"/>
            <p:cNvPicPr preferRelativeResize="0"/>
            <p:nvPr/>
          </p:nvPicPr>
          <p:blipFill rotWithShape="1">
            <a:blip r:embed="rId3">
              <a:alphaModFix/>
            </a:blip>
            <a:srcRect/>
            <a:stretch/>
          </p:blipFill>
          <p:spPr>
            <a:xfrm>
              <a:off x="8216856" y="3952349"/>
              <a:ext cx="3572373" cy="1972878"/>
            </a:xfrm>
            <a:prstGeom prst="rect">
              <a:avLst/>
            </a:prstGeom>
            <a:noFill/>
            <a:ln>
              <a:noFill/>
            </a:ln>
          </p:spPr>
        </p:pic>
        <p:sp>
          <p:nvSpPr>
            <p:cNvPr id="656" name="Google Shape;656;p3"/>
            <p:cNvSpPr/>
            <p:nvPr/>
          </p:nvSpPr>
          <p:spPr>
            <a:xfrm>
              <a:off x="933670" y="2344628"/>
              <a:ext cx="2874343" cy="1146460"/>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7" name="Google Shape;657;p3"/>
            <p:cNvSpPr txBox="1"/>
            <p:nvPr/>
          </p:nvSpPr>
          <p:spPr>
            <a:xfrm>
              <a:off x="1055402" y="2440804"/>
              <a:ext cx="2687701"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lt1"/>
                  </a:solidFill>
                  <a:latin typeface="Arial"/>
                  <a:ea typeface="Arial"/>
                  <a:cs typeface="Arial"/>
                  <a:sym typeface="Arial"/>
                </a:rPr>
                <a:t>Reducir el impacto ambiental de las operaciones y productos.</a:t>
              </a:r>
              <a:endParaRPr sz="1400" b="0" i="0" u="none" strike="noStrike" cap="none">
                <a:solidFill>
                  <a:srgbClr val="000000"/>
                </a:solidFill>
                <a:latin typeface="Arial"/>
                <a:ea typeface="Arial"/>
                <a:cs typeface="Arial"/>
                <a:sym typeface="Arial"/>
              </a:endParaRPr>
            </a:p>
          </p:txBody>
        </p:sp>
        <p:sp>
          <p:nvSpPr>
            <p:cNvPr id="658" name="Google Shape;658;p3"/>
            <p:cNvSpPr/>
            <p:nvPr/>
          </p:nvSpPr>
          <p:spPr>
            <a:xfrm>
              <a:off x="3921407" y="2344628"/>
              <a:ext cx="2481207" cy="1146460"/>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9" name="Google Shape;659;p3"/>
            <p:cNvSpPr txBox="1"/>
            <p:nvPr/>
          </p:nvSpPr>
          <p:spPr>
            <a:xfrm>
              <a:off x="4051475" y="2440804"/>
              <a:ext cx="227562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lt1"/>
                  </a:solidFill>
                  <a:latin typeface="Arial"/>
                  <a:ea typeface="Arial"/>
                  <a:cs typeface="Arial"/>
                  <a:sym typeface="Arial"/>
                </a:rPr>
                <a:t>Fomentar la reutilización y reciclaje de productos en la cadena de valor.</a:t>
              </a:r>
              <a:endParaRPr sz="1400" b="0" i="0" u="none" strike="noStrike" cap="none">
                <a:solidFill>
                  <a:srgbClr val="000000"/>
                </a:solidFill>
                <a:latin typeface="Arial"/>
                <a:ea typeface="Arial"/>
                <a:cs typeface="Arial"/>
                <a:sym typeface="Arial"/>
              </a:endParaRPr>
            </a:p>
          </p:txBody>
        </p:sp>
        <p:sp>
          <p:nvSpPr>
            <p:cNvPr id="660" name="Google Shape;660;p3"/>
            <p:cNvSpPr/>
            <p:nvPr/>
          </p:nvSpPr>
          <p:spPr>
            <a:xfrm>
              <a:off x="6516008" y="2344628"/>
              <a:ext cx="2579913" cy="1146460"/>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1" name="Google Shape;661;p3"/>
            <p:cNvSpPr txBox="1"/>
            <p:nvPr/>
          </p:nvSpPr>
          <p:spPr>
            <a:xfrm>
              <a:off x="6654413" y="2440804"/>
              <a:ext cx="227562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lt1"/>
                  </a:solidFill>
                  <a:latin typeface="Arial"/>
                  <a:ea typeface="Arial"/>
                  <a:cs typeface="Arial"/>
                  <a:sym typeface="Arial"/>
                </a:rPr>
                <a:t>Diseñar productos y procesos de producción más sostenibles.</a:t>
              </a:r>
              <a:endParaRPr sz="1400" b="0" i="0" u="none" strike="noStrike" cap="none">
                <a:solidFill>
                  <a:srgbClr val="000000"/>
                </a:solidFill>
                <a:latin typeface="Arial"/>
                <a:ea typeface="Arial"/>
                <a:cs typeface="Arial"/>
                <a:sym typeface="Arial"/>
              </a:endParaRPr>
            </a:p>
          </p:txBody>
        </p:sp>
        <p:sp>
          <p:nvSpPr>
            <p:cNvPr id="662" name="Google Shape;662;p3"/>
            <p:cNvSpPr/>
            <p:nvPr/>
          </p:nvSpPr>
          <p:spPr>
            <a:xfrm>
              <a:off x="9209316" y="2344628"/>
              <a:ext cx="2579913" cy="1146460"/>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3" name="Google Shape;663;p3"/>
            <p:cNvSpPr txBox="1"/>
            <p:nvPr/>
          </p:nvSpPr>
          <p:spPr>
            <a:xfrm>
              <a:off x="9331047" y="2440804"/>
              <a:ext cx="2275628"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lt1"/>
                  </a:solidFill>
                  <a:latin typeface="Arial"/>
                  <a:ea typeface="Arial"/>
                  <a:cs typeface="Arial"/>
                  <a:sym typeface="Arial"/>
                </a:rPr>
                <a:t>Establecer prácticas comerciales éticas y socialmente responsables.</a:t>
              </a:r>
              <a:endParaRPr sz="1400" b="0" i="0" u="none" strike="noStrike" cap="none">
                <a:solidFill>
                  <a:srgbClr val="000000"/>
                </a:solidFill>
                <a:latin typeface="Arial"/>
                <a:ea typeface="Arial"/>
                <a:cs typeface="Arial"/>
                <a:sym typeface="Arial"/>
              </a:endParaRPr>
            </a:p>
          </p:txBody>
        </p:sp>
        <p:sp>
          <p:nvSpPr>
            <p:cNvPr id="664" name="Google Shape;664;p3"/>
            <p:cNvSpPr/>
            <p:nvPr/>
          </p:nvSpPr>
          <p:spPr>
            <a:xfrm>
              <a:off x="2111828" y="3587264"/>
              <a:ext cx="370115" cy="382615"/>
            </a:xfrm>
            <a:prstGeom prst="downArrow">
              <a:avLst>
                <a:gd name="adj1" fmla="val 50000"/>
                <a:gd name="adj2" fmla="val 50000"/>
              </a:avLst>
            </a:prstGeom>
            <a:solidFill>
              <a:srgbClr val="00B2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5" name="Google Shape;665;p3"/>
            <p:cNvSpPr txBox="1"/>
            <p:nvPr/>
          </p:nvSpPr>
          <p:spPr>
            <a:xfrm>
              <a:off x="675484" y="6241672"/>
              <a:ext cx="11371931"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ES" sz="2000" b="1" i="0" u="none" strike="noStrike" cap="none">
                  <a:solidFill>
                    <a:srgbClr val="102A52"/>
                  </a:solidFill>
                  <a:latin typeface="Arial"/>
                  <a:ea typeface="Arial"/>
                  <a:cs typeface="Arial"/>
                  <a:sym typeface="Arial"/>
                </a:rPr>
                <a:t>La capacitación en todos los niveles es la clave para el éxito de este modelo de negocio.</a:t>
              </a:r>
              <a:endParaRPr sz="2000" b="1" i="0" u="none" strike="noStrike" cap="none">
                <a:solidFill>
                  <a:srgbClr val="102A52"/>
                </a:solidFill>
                <a:latin typeface="Arial"/>
                <a:ea typeface="Arial"/>
                <a:cs typeface="Arial"/>
                <a:sym typeface="Arial"/>
              </a:endParaRPr>
            </a:p>
          </p:txBody>
        </p:sp>
      </p:grpSp>
      <p:grpSp>
        <p:nvGrpSpPr>
          <p:cNvPr id="666" name="Google Shape;666;p3"/>
          <p:cNvGrpSpPr/>
          <p:nvPr/>
        </p:nvGrpSpPr>
        <p:grpSpPr>
          <a:xfrm>
            <a:off x="292225" y="241960"/>
            <a:ext cx="11607550" cy="769236"/>
            <a:chOff x="315687" y="241960"/>
            <a:chExt cx="10257720" cy="769236"/>
          </a:xfrm>
        </p:grpSpPr>
        <p:sp>
          <p:nvSpPr>
            <p:cNvPr id="667" name="Google Shape;667;p3"/>
            <p:cNvSpPr/>
            <p:nvPr/>
          </p:nvSpPr>
          <p:spPr>
            <a:xfrm>
              <a:off x="315687" y="243667"/>
              <a:ext cx="9481622" cy="767529"/>
            </a:xfrm>
            <a:prstGeom prst="rect">
              <a:avLst/>
            </a:prstGeom>
            <a:solidFill>
              <a:srgbClr val="70CE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8" name="Google Shape;668;p3"/>
            <p:cNvSpPr/>
            <p:nvPr/>
          </p:nvSpPr>
          <p:spPr>
            <a:xfrm>
              <a:off x="9878459"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9" name="Google Shape;669;p3"/>
            <p:cNvSpPr/>
            <p:nvPr/>
          </p:nvSpPr>
          <p:spPr>
            <a:xfrm>
              <a:off x="101371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0" name="Google Shape;670;p3"/>
            <p:cNvSpPr/>
            <p:nvPr/>
          </p:nvSpPr>
          <p:spPr>
            <a:xfrm>
              <a:off x="103958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671" name="Google Shape;671;p3"/>
          <p:cNvPicPr preferRelativeResize="0"/>
          <p:nvPr/>
        </p:nvPicPr>
        <p:blipFill rotWithShape="1">
          <a:blip r:embed="rId4">
            <a:alphaModFix/>
          </a:blip>
          <a:srcRect b="12025"/>
          <a:stretch/>
        </p:blipFill>
        <p:spPr>
          <a:xfrm>
            <a:off x="9483985" y="227095"/>
            <a:ext cx="2180171" cy="792000"/>
          </a:xfrm>
          <a:prstGeom prst="rect">
            <a:avLst/>
          </a:prstGeom>
          <a:noFill/>
          <a:ln>
            <a:noFill/>
          </a:ln>
        </p:spPr>
      </p:pic>
      <p:sp>
        <p:nvSpPr>
          <p:cNvPr id="672" name="Google Shape;672;p3"/>
          <p:cNvSpPr/>
          <p:nvPr/>
        </p:nvSpPr>
        <p:spPr>
          <a:xfrm>
            <a:off x="612813" y="396599"/>
            <a:ext cx="88873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rgbClr val="102A52"/>
                </a:solidFill>
                <a:latin typeface="Arial"/>
                <a:ea typeface="Arial"/>
                <a:cs typeface="Arial"/>
                <a:sym typeface="Arial"/>
              </a:rPr>
              <a:t>Oportunidades</a:t>
            </a:r>
            <a:endParaRPr sz="2400" b="0" i="0" u="none" strike="noStrike" cap="none">
              <a:solidFill>
                <a:srgbClr val="102A52"/>
              </a:solidFill>
              <a:latin typeface="Arial"/>
              <a:ea typeface="Arial"/>
              <a:cs typeface="Arial"/>
              <a:sym typeface="Arial"/>
            </a:endParaRPr>
          </a:p>
        </p:txBody>
      </p:sp>
      <p:sp>
        <p:nvSpPr>
          <p:cNvPr id="673" name="Google Shape;673;p3"/>
          <p:cNvSpPr txBox="1"/>
          <p:nvPr/>
        </p:nvSpPr>
        <p:spPr>
          <a:xfrm>
            <a:off x="249638" y="1173064"/>
            <a:ext cx="8034391"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sng" strike="noStrike" cap="none">
                <a:solidFill>
                  <a:srgbClr val="102A52"/>
                </a:solidFill>
                <a:latin typeface="Arial"/>
                <a:ea typeface="Arial"/>
                <a:cs typeface="Arial"/>
                <a:sym typeface="Arial"/>
              </a:rPr>
              <a:t>INICIATIVA 2:</a:t>
            </a:r>
            <a:r>
              <a:rPr lang="es-ES" sz="1800" b="1" i="0" u="none" strike="noStrike" cap="none">
                <a:solidFill>
                  <a:srgbClr val="102A52"/>
                </a:solidFill>
                <a:latin typeface="Arial"/>
                <a:ea typeface="Arial"/>
                <a:cs typeface="Arial"/>
                <a:sym typeface="Arial"/>
              </a:rPr>
              <a:t> Desarrollo de Modelos de Negocio Circulares</a:t>
            </a:r>
            <a:endParaRPr sz="1400" b="0" i="0" u="none" strike="noStrike" cap="none">
              <a:solidFill>
                <a:srgbClr val="102A5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677"/>
        <p:cNvGrpSpPr/>
        <p:nvPr/>
      </p:nvGrpSpPr>
      <p:grpSpPr>
        <a:xfrm>
          <a:off x="0" y="0"/>
          <a:ext cx="0" cy="0"/>
          <a:chOff x="0" y="0"/>
          <a:chExt cx="0" cy="0"/>
        </a:xfrm>
      </p:grpSpPr>
      <p:graphicFrame>
        <p:nvGraphicFramePr>
          <p:cNvPr id="678" name="Google Shape;678;p40"/>
          <p:cNvGraphicFramePr/>
          <p:nvPr/>
        </p:nvGraphicFramePr>
        <p:xfrm>
          <a:off x="814425" y="1384308"/>
          <a:ext cx="3000000" cy="3000000"/>
        </p:xfrm>
        <a:graphic>
          <a:graphicData uri="http://schemas.openxmlformats.org/drawingml/2006/table">
            <a:tbl>
              <a:tblPr firstRow="1" bandRow="1">
                <a:noFill/>
                <a:tableStyleId>{4105FF58-2604-4769-BE1F-CF4ABBC51C9A}</a:tableStyleId>
              </a:tblPr>
              <a:tblGrid>
                <a:gridCol w="1444475">
                  <a:extLst>
                    <a:ext uri="{9D8B030D-6E8A-4147-A177-3AD203B41FA5}">
                      <a16:colId xmlns:a16="http://schemas.microsoft.com/office/drawing/2014/main" val="20000"/>
                    </a:ext>
                  </a:extLst>
                </a:gridCol>
                <a:gridCol w="2424725">
                  <a:extLst>
                    <a:ext uri="{9D8B030D-6E8A-4147-A177-3AD203B41FA5}">
                      <a16:colId xmlns:a16="http://schemas.microsoft.com/office/drawing/2014/main" val="20001"/>
                    </a:ext>
                  </a:extLst>
                </a:gridCol>
                <a:gridCol w="1934600">
                  <a:extLst>
                    <a:ext uri="{9D8B030D-6E8A-4147-A177-3AD203B41FA5}">
                      <a16:colId xmlns:a16="http://schemas.microsoft.com/office/drawing/2014/main" val="20002"/>
                    </a:ext>
                  </a:extLst>
                </a:gridCol>
                <a:gridCol w="1934600">
                  <a:extLst>
                    <a:ext uri="{9D8B030D-6E8A-4147-A177-3AD203B41FA5}">
                      <a16:colId xmlns:a16="http://schemas.microsoft.com/office/drawing/2014/main" val="20003"/>
                    </a:ext>
                  </a:extLst>
                </a:gridCol>
                <a:gridCol w="1934600">
                  <a:extLst>
                    <a:ext uri="{9D8B030D-6E8A-4147-A177-3AD203B41FA5}">
                      <a16:colId xmlns:a16="http://schemas.microsoft.com/office/drawing/2014/main" val="20004"/>
                    </a:ext>
                  </a:extLst>
                </a:gridCol>
              </a:tblGrid>
              <a:tr h="3708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s-ES" sz="1400" u="none" strike="noStrike" cap="none"/>
                        <a:t>EJE</a:t>
                      </a:r>
                      <a:endParaRPr sz="1400" u="none" strike="noStrike" cap="none"/>
                    </a:p>
                  </a:txBody>
                  <a:tcPr marL="91450" marR="91450" marT="45725" marB="45725">
                    <a:solidFill>
                      <a:srgbClr val="102A52"/>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s-ES" sz="1400" u="none" strike="noStrike" cap="none"/>
                        <a:t>PROYECTO</a:t>
                      </a:r>
                      <a:endParaRPr sz="1400" u="none" strike="noStrike" cap="none"/>
                    </a:p>
                  </a:txBody>
                  <a:tcPr marL="91450" marR="91450" marT="45725" marB="45725">
                    <a:solidFill>
                      <a:srgbClr val="102A52"/>
                    </a:solidFill>
                  </a:tcPr>
                </a:tc>
                <a:tc>
                  <a:txBody>
                    <a:bodyPr/>
                    <a:lstStyle/>
                    <a:p>
                      <a:pPr marL="0" marR="0" lvl="0" indent="0" algn="ctr" rtl="0">
                        <a:lnSpc>
                          <a:spcPct val="100000"/>
                        </a:lnSpc>
                        <a:spcBef>
                          <a:spcPts val="0"/>
                        </a:spcBef>
                        <a:spcAft>
                          <a:spcPts val="0"/>
                        </a:spcAft>
                        <a:buClr>
                          <a:srgbClr val="000000"/>
                        </a:buClr>
                        <a:buSzPts val="1350"/>
                        <a:buFont typeface="Arial"/>
                        <a:buNone/>
                      </a:pPr>
                      <a:r>
                        <a:rPr lang="es-ES" sz="1350" u="none" strike="noStrike" cap="none"/>
                        <a:t>FECHA DE IMPLEMENTACIÓN</a:t>
                      </a:r>
                      <a:endParaRPr sz="1350" u="none" strike="noStrike" cap="none"/>
                    </a:p>
                  </a:txBody>
                  <a:tcPr marL="91450" marR="91450" marT="45725" marB="45725">
                    <a:solidFill>
                      <a:srgbClr val="102A52"/>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s-ES" sz="1400" u="none" strike="noStrike" cap="none"/>
                        <a:t>DURACIÓN</a:t>
                      </a:r>
                      <a:endParaRPr sz="1400" u="none" strike="noStrike" cap="none"/>
                    </a:p>
                  </a:txBody>
                  <a:tcPr marL="91450" marR="91450" marT="45725" marB="45725">
                    <a:solidFill>
                      <a:srgbClr val="102A52"/>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s-ES" sz="1400" u="none" strike="noStrike" cap="none"/>
                        <a:t>PRESUPUESTO</a:t>
                      </a:r>
                      <a:endParaRPr sz="1400" u="none" strike="noStrike" cap="none"/>
                    </a:p>
                  </a:txBody>
                  <a:tcPr marL="91450" marR="91450" marT="45725" marB="45725">
                    <a:solidFill>
                      <a:srgbClr val="102A52"/>
                    </a:solidFill>
                  </a:tcP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1200"/>
                        <a:buFont typeface="Arial"/>
                        <a:buNone/>
                      </a:pPr>
                      <a:r>
                        <a:rPr lang="es-ES" sz="1200" b="1" u="none" strike="noStrike" cap="none">
                          <a:solidFill>
                            <a:schemeClr val="dk1"/>
                          </a:solidFill>
                          <a:latin typeface="Arial"/>
                          <a:ea typeface="Arial"/>
                          <a:cs typeface="Arial"/>
                          <a:sym typeface="Arial"/>
                        </a:rPr>
                        <a:t>ENERGÍA Y EMISIONES</a:t>
                      </a:r>
                      <a:endParaRPr sz="1200" b="1" u="none" strike="noStrike" cap="none">
                        <a:solidFill>
                          <a:schemeClr val="dk1"/>
                        </a:solidFill>
                        <a:latin typeface="Arial"/>
                        <a:ea typeface="Arial"/>
                        <a:cs typeface="Arial"/>
                        <a:sym typeface="Arial"/>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a:t>Herramienta gestion de Energias</a:t>
                      </a:r>
                      <a:endParaRPr sz="1200" b="1" u="none" strike="noStrike" cap="none">
                        <a:solidFill>
                          <a:schemeClr val="dk1"/>
                        </a:solidFill>
                        <a:latin typeface="Arial"/>
                        <a:ea typeface="Arial"/>
                        <a:cs typeface="Arial"/>
                        <a:sym typeface="Arial"/>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chemeClr val="dk1"/>
                          </a:solidFill>
                          <a:latin typeface="Arial"/>
                          <a:ea typeface="Arial"/>
                          <a:cs typeface="Arial"/>
                          <a:sym typeface="Arial"/>
                        </a:rPr>
                        <a:t>Diciembre 2024</a:t>
                      </a:r>
                      <a:endParaRPr sz="1200" b="1" u="none" strike="noStrike" cap="none">
                        <a:solidFill>
                          <a:schemeClr val="dk1"/>
                        </a:solidFill>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a:t>1 año</a:t>
                      </a:r>
                      <a:endParaRPr sz="1200" b="1" u="none" strike="noStrike" cap="none">
                        <a:solidFill>
                          <a:schemeClr val="dk1"/>
                        </a:solidFill>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1200" b="1"/>
                        <a:t>100.000</a:t>
                      </a:r>
                      <a:r>
                        <a:rPr lang="es-ES" sz="1200" b="1" u="none" strike="noStrike" cap="none">
                          <a:solidFill>
                            <a:schemeClr val="dk1"/>
                          </a:solidFill>
                        </a:rPr>
                        <a:t>USD</a:t>
                      </a:r>
                      <a:endParaRPr sz="1200" b="1" u="none" strike="noStrike" cap="none">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1200"/>
                        <a:buFont typeface="Arial"/>
                        <a:buNone/>
                      </a:pPr>
                      <a:r>
                        <a:rPr lang="es-ES" sz="1200" b="1" u="none" strike="noStrike" cap="none">
                          <a:solidFill>
                            <a:schemeClr val="dk1"/>
                          </a:solidFill>
                          <a:latin typeface="Arial"/>
                          <a:ea typeface="Arial"/>
                          <a:cs typeface="Arial"/>
                          <a:sym typeface="Arial"/>
                        </a:rPr>
                        <a:t>GESTIÓN AMBIENTAL</a:t>
                      </a:r>
                      <a:endParaRPr sz="1200" b="1" u="none" strike="noStrike" cap="none">
                        <a:solidFill>
                          <a:schemeClr val="dk1"/>
                        </a:solidFill>
                        <a:latin typeface="Arial"/>
                        <a:ea typeface="Arial"/>
                        <a:cs typeface="Arial"/>
                        <a:sym typeface="Arial"/>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u="none" strike="noStrike" cap="none">
                          <a:solidFill>
                            <a:schemeClr val="dk1"/>
                          </a:solidFill>
                          <a:latin typeface="Arial"/>
                          <a:ea typeface="Arial"/>
                          <a:cs typeface="Arial"/>
                          <a:sym typeface="Arial"/>
                        </a:rPr>
                        <a:t>Digitalización de residuos</a:t>
                      </a:r>
                      <a:endParaRPr sz="1200" b="1" u="none" strike="noStrike" cap="none">
                        <a:solidFill>
                          <a:schemeClr val="dk1"/>
                        </a:solidFill>
                        <a:latin typeface="Arial"/>
                        <a:ea typeface="Arial"/>
                        <a:cs typeface="Arial"/>
                        <a:sym typeface="Arial"/>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chemeClr val="dk1"/>
                          </a:solidFill>
                          <a:latin typeface="Arial"/>
                          <a:ea typeface="Arial"/>
                          <a:cs typeface="Arial"/>
                          <a:sym typeface="Arial"/>
                        </a:rPr>
                        <a:t>Diciembre 2024</a:t>
                      </a:r>
                      <a:endParaRPr sz="1200" b="1" u="none" strike="noStrike" cap="none">
                        <a:solidFill>
                          <a:schemeClr val="dk1"/>
                        </a:solidFill>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chemeClr val="dk1"/>
                          </a:solidFill>
                          <a:latin typeface="Arial"/>
                          <a:ea typeface="Arial"/>
                          <a:cs typeface="Arial"/>
                          <a:sym typeface="Arial"/>
                        </a:rPr>
                        <a:t>2 años</a:t>
                      </a:r>
                      <a:endParaRPr sz="1200" b="1" u="none" strike="noStrike" cap="none">
                        <a:solidFill>
                          <a:schemeClr val="dk1"/>
                        </a:solidFill>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1200" b="1" i="0" u="none" strike="noStrike" cap="none">
                          <a:solidFill>
                            <a:schemeClr val="dk1"/>
                          </a:solidFill>
                          <a:latin typeface="Arial"/>
                          <a:ea typeface="Arial"/>
                          <a:cs typeface="Arial"/>
                          <a:sym typeface="Arial"/>
                        </a:rPr>
                        <a:t>USD 55.000</a:t>
                      </a:r>
                      <a:endParaRPr sz="1200" b="1" u="none" strike="noStrike" cap="none">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1200"/>
                        <a:buFont typeface="Arial"/>
                        <a:buNone/>
                      </a:pPr>
                      <a:r>
                        <a:rPr lang="es-ES" sz="1200" b="1" u="none" strike="noStrike" cap="none">
                          <a:solidFill>
                            <a:schemeClr val="dk1"/>
                          </a:solidFill>
                          <a:latin typeface="Arial"/>
                          <a:ea typeface="Arial"/>
                          <a:cs typeface="Arial"/>
                          <a:sym typeface="Arial"/>
                        </a:rPr>
                        <a:t>GESTIÓN AMBIENTAL</a:t>
                      </a:r>
                      <a:endParaRPr sz="1200" b="1" u="none" strike="noStrike" cap="none">
                        <a:solidFill>
                          <a:schemeClr val="dk1"/>
                        </a:solidFill>
                        <a:latin typeface="Arial"/>
                        <a:ea typeface="Arial"/>
                        <a:cs typeface="Arial"/>
                        <a:sym typeface="Arial"/>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u="none" strike="noStrike" cap="none">
                          <a:solidFill>
                            <a:schemeClr val="dk1"/>
                          </a:solidFill>
                          <a:latin typeface="Arial"/>
                          <a:ea typeface="Arial"/>
                          <a:cs typeface="Arial"/>
                          <a:sym typeface="Arial"/>
                        </a:rPr>
                        <a:t>Reutilización de aguas grises- sistema a presión.</a:t>
                      </a:r>
                      <a:endParaRPr sz="1200" b="1" u="none" strike="noStrike" cap="none">
                        <a:solidFill>
                          <a:schemeClr val="dk1"/>
                        </a:solidFill>
                        <a:latin typeface="Arial"/>
                        <a:ea typeface="Arial"/>
                        <a:cs typeface="Arial"/>
                        <a:sym typeface="Arial"/>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chemeClr val="dk1"/>
                          </a:solidFill>
                          <a:latin typeface="Arial"/>
                          <a:ea typeface="Arial"/>
                          <a:cs typeface="Arial"/>
                          <a:sym typeface="Arial"/>
                        </a:rPr>
                        <a:t>Marzo 2024</a:t>
                      </a:r>
                      <a:endParaRPr sz="1200" b="1" u="none" strike="noStrike" cap="none">
                        <a:solidFill>
                          <a:schemeClr val="dk1"/>
                        </a:solidFill>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chemeClr val="dk1"/>
                          </a:solidFill>
                          <a:latin typeface="Arial"/>
                          <a:ea typeface="Arial"/>
                          <a:cs typeface="Arial"/>
                          <a:sym typeface="Arial"/>
                        </a:rPr>
                        <a:t>5 meses</a:t>
                      </a:r>
                      <a:endParaRPr sz="1200" b="1" u="none" strike="noStrike" cap="none">
                        <a:solidFill>
                          <a:schemeClr val="dk1"/>
                        </a:solidFill>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s-ES" sz="1200" b="1" i="0" u="none" strike="noStrike" cap="none">
                          <a:solidFill>
                            <a:schemeClr val="dk1"/>
                          </a:solidFill>
                          <a:latin typeface="Arial"/>
                          <a:ea typeface="Arial"/>
                          <a:cs typeface="Arial"/>
                          <a:sym typeface="Arial"/>
                        </a:rPr>
                        <a:t>USD 15.000</a:t>
                      </a:r>
                      <a:endParaRPr sz="1200" b="1" u="none" strike="noStrike" cap="none">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000000"/>
                        </a:buClr>
                        <a:buSzPts val="1200"/>
                        <a:buFont typeface="Arial"/>
                        <a:buNone/>
                      </a:pPr>
                      <a:r>
                        <a:rPr lang="es-ES" sz="1200" b="1" u="none" strike="noStrike" cap="none"/>
                        <a:t>DIVERSIDAD</a:t>
                      </a:r>
                      <a:endParaRPr sz="1200" b="1" u="none" strike="noStrike" cap="none"/>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u="none" strike="noStrike" cap="none"/>
                        <a:t>Asesoramiento  y Capacitaciones</a:t>
                      </a:r>
                      <a:endParaRPr sz="1200" b="1" u="none" strike="noStrike" cap="none"/>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rgbClr val="000000"/>
                          </a:solidFill>
                          <a:latin typeface="Arial"/>
                          <a:ea typeface="Arial"/>
                          <a:cs typeface="Arial"/>
                          <a:sym typeface="Arial"/>
                        </a:rPr>
                        <a:t>Marzo 2024</a:t>
                      </a:r>
                      <a:endParaRPr sz="1200" b="1" i="0" u="none" strike="noStrike" cap="none">
                        <a:solidFill>
                          <a:srgbClr val="000000"/>
                        </a:solidFill>
                        <a:latin typeface="Arial"/>
                        <a:ea typeface="Arial"/>
                        <a:cs typeface="Arial"/>
                        <a:sym typeface="Arial"/>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rgbClr val="000000"/>
                          </a:solidFill>
                          <a:latin typeface="Arial"/>
                          <a:ea typeface="Arial"/>
                          <a:cs typeface="Arial"/>
                          <a:sym typeface="Arial"/>
                        </a:rPr>
                        <a:t>2 años </a:t>
                      </a:r>
                      <a:endParaRPr sz="1200" b="1" i="0" u="none" strike="noStrike" cap="none">
                        <a:solidFill>
                          <a:srgbClr val="000000"/>
                        </a:solidFill>
                        <a:latin typeface="Arial"/>
                        <a:ea typeface="Arial"/>
                        <a:cs typeface="Arial"/>
                        <a:sym typeface="Arial"/>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rgbClr val="000000"/>
                          </a:solidFill>
                          <a:latin typeface="Arial"/>
                          <a:ea typeface="Arial"/>
                          <a:cs typeface="Arial"/>
                          <a:sym typeface="Arial"/>
                        </a:rPr>
                        <a:t>USD 24.000</a:t>
                      </a:r>
                      <a:endParaRPr sz="1400" u="none" strike="noStrike" cap="none"/>
                    </a:p>
                  </a:txBody>
                  <a:tcPr marL="91450" marR="91450" marT="45725" marB="45725" anchor="ctr">
                    <a:solidFill>
                      <a:srgbClr val="D8D8D8"/>
                    </a:solidFill>
                  </a:tcPr>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chemeClr val="dk1"/>
                          </a:solidFill>
                          <a:latin typeface="Arial"/>
                          <a:ea typeface="Arial"/>
                          <a:cs typeface="Arial"/>
                          <a:sym typeface="Arial"/>
                        </a:rPr>
                        <a:t>COMUNIDAD</a:t>
                      </a:r>
                      <a:endParaRPr sz="1200" b="1" u="none" strike="noStrike" cap="none">
                        <a:latin typeface="Arial"/>
                        <a:ea typeface="Arial"/>
                        <a:cs typeface="Arial"/>
                        <a:sym typeface="Arial"/>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rgbClr val="000000"/>
                          </a:solidFill>
                          <a:latin typeface="Arial"/>
                          <a:ea typeface="Arial"/>
                          <a:cs typeface="Arial"/>
                          <a:sym typeface="Arial"/>
                        </a:rPr>
                        <a:t>Becas / Charlas / Donaciones / Cocinas verdes </a:t>
                      </a:r>
                      <a:endParaRPr sz="1200" b="1" u="none" strike="noStrike" cap="none">
                        <a:latin typeface="Arial"/>
                        <a:ea typeface="Arial"/>
                        <a:cs typeface="Arial"/>
                        <a:sym typeface="Arial"/>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rgbClr val="000000"/>
                          </a:solidFill>
                          <a:latin typeface="Arial"/>
                          <a:ea typeface="Arial"/>
                          <a:cs typeface="Arial"/>
                          <a:sym typeface="Arial"/>
                        </a:rPr>
                        <a:t>Enero 2024</a:t>
                      </a:r>
                      <a:endParaRPr sz="1200" b="1" u="none" strike="noStrike" cap="none"/>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rgbClr val="000000"/>
                          </a:solidFill>
                          <a:latin typeface="Arial"/>
                          <a:ea typeface="Arial"/>
                          <a:cs typeface="Arial"/>
                          <a:sym typeface="Arial"/>
                        </a:rPr>
                        <a:t>2 años</a:t>
                      </a:r>
                      <a:endParaRPr sz="1200" b="1" u="none" strike="noStrike" cap="none"/>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1200" b="1" i="0" u="none" strike="noStrike" cap="none">
                          <a:solidFill>
                            <a:srgbClr val="000000"/>
                          </a:solidFill>
                          <a:latin typeface="Arial"/>
                          <a:ea typeface="Arial"/>
                          <a:cs typeface="Arial"/>
                          <a:sym typeface="Arial"/>
                        </a:rPr>
                        <a:t>USD 20.000</a:t>
                      </a:r>
                      <a:endParaRPr sz="1200" b="1" u="none" strike="noStrike" cap="none"/>
                    </a:p>
                  </a:txBody>
                  <a:tcPr marL="91450" marR="91450" marT="45725" marB="45725" anchor="ctr">
                    <a:solidFill>
                      <a:srgbClr val="D8D8D8"/>
                    </a:solidFill>
                  </a:tcPr>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000000"/>
                        </a:buClr>
                        <a:buSzPts val="1200"/>
                        <a:buFont typeface="Arial"/>
                        <a:buNone/>
                      </a:pPr>
                      <a:r>
                        <a:rPr lang="es-ES" sz="1200" b="1" u="none" strike="noStrike" cap="none">
                          <a:latin typeface="Arial"/>
                          <a:ea typeface="Arial"/>
                          <a:cs typeface="Arial"/>
                          <a:sym typeface="Arial"/>
                        </a:rPr>
                        <a:t>INNOVACIÓN</a:t>
                      </a:r>
                      <a:endParaRPr sz="1200" b="1" u="none" strike="noStrike" cap="none"/>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rgbClr val="000000"/>
                          </a:solidFill>
                          <a:latin typeface="Arial"/>
                          <a:ea typeface="Arial"/>
                          <a:cs typeface="Arial"/>
                          <a:sym typeface="Arial"/>
                        </a:rPr>
                        <a:t>Implementación de Tecnologías de Industria 4.0</a:t>
                      </a:r>
                      <a:endParaRPr sz="1200" b="1" u="none" strike="noStrike" cap="none">
                        <a:latin typeface="Arial"/>
                        <a:ea typeface="Arial"/>
                        <a:cs typeface="Arial"/>
                        <a:sym typeface="Arial"/>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rgbClr val="000000"/>
                          </a:solidFill>
                          <a:latin typeface="Arial"/>
                          <a:ea typeface="Arial"/>
                          <a:cs typeface="Arial"/>
                          <a:sym typeface="Arial"/>
                        </a:rPr>
                        <a:t>Marzo 2024</a:t>
                      </a:r>
                      <a:endParaRPr sz="1200" b="1" u="none" strike="noStrike" cap="none"/>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rgbClr val="000000"/>
                          </a:solidFill>
                          <a:latin typeface="Arial"/>
                          <a:ea typeface="Arial"/>
                          <a:cs typeface="Arial"/>
                          <a:sym typeface="Arial"/>
                        </a:rPr>
                        <a:t>3 años</a:t>
                      </a:r>
                      <a:endParaRPr sz="1200" b="1" u="none" strike="noStrike" cap="none"/>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rgbClr val="000000"/>
                          </a:solidFill>
                          <a:latin typeface="Arial"/>
                          <a:ea typeface="Arial"/>
                          <a:cs typeface="Arial"/>
                          <a:sym typeface="Arial"/>
                        </a:rPr>
                        <a:t>USD 300.000</a:t>
                      </a:r>
                      <a:endParaRPr sz="1200" b="1" u="none" strike="noStrike" cap="none"/>
                    </a:p>
                  </a:txBody>
                  <a:tcPr marL="91450" marR="91450" marT="45725" marB="45725" anchor="ctr">
                    <a:solidFill>
                      <a:srgbClr val="D8D8D8"/>
                    </a:solidFill>
                  </a:tcPr>
                </a:tc>
                <a:extLst>
                  <a:ext uri="{0D108BD9-81ED-4DB2-BD59-A6C34878D82A}">
                    <a16:rowId xmlns:a16="http://schemas.microsoft.com/office/drawing/2014/main" val="10006"/>
                  </a:ext>
                </a:extLst>
              </a:tr>
              <a:tr h="370850">
                <a:tc>
                  <a:txBody>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chemeClr val="dk1"/>
                          </a:solidFill>
                          <a:latin typeface="Arial"/>
                          <a:ea typeface="Arial"/>
                          <a:cs typeface="Arial"/>
                          <a:sym typeface="Arial"/>
                        </a:rPr>
                        <a:t>INNOVACIÓN</a:t>
                      </a:r>
                      <a:endParaRPr sz="1200" b="1" u="none" strike="noStrike" cap="none">
                        <a:latin typeface="Arial"/>
                        <a:ea typeface="Arial"/>
                        <a:cs typeface="Arial"/>
                        <a:sym typeface="Arial"/>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rgbClr val="000000"/>
                          </a:solidFill>
                          <a:latin typeface="Arial"/>
                          <a:ea typeface="Arial"/>
                          <a:cs typeface="Arial"/>
                          <a:sym typeface="Arial"/>
                        </a:rPr>
                        <a:t>Desarrollo de Modelos de Negocio Circulares</a:t>
                      </a:r>
                      <a:endParaRPr sz="1200" b="1" u="none" strike="noStrike" cap="none">
                        <a:latin typeface="Arial"/>
                        <a:ea typeface="Arial"/>
                        <a:cs typeface="Arial"/>
                        <a:sym typeface="Arial"/>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rgbClr val="000000"/>
                          </a:solidFill>
                          <a:latin typeface="Arial"/>
                          <a:ea typeface="Arial"/>
                          <a:cs typeface="Arial"/>
                          <a:sym typeface="Arial"/>
                        </a:rPr>
                        <a:t>Enero 2024</a:t>
                      </a:r>
                      <a:endParaRPr sz="1200" b="1" u="none" strike="noStrike" cap="none"/>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rgbClr val="000000"/>
                          </a:solidFill>
                          <a:latin typeface="Arial"/>
                          <a:ea typeface="Arial"/>
                          <a:cs typeface="Arial"/>
                          <a:sym typeface="Arial"/>
                        </a:rPr>
                        <a:t>1 año</a:t>
                      </a:r>
                      <a:endParaRPr sz="1200" b="1" u="none" strike="noStrike" cap="none"/>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1200" b="1" i="0" u="none" strike="noStrike" cap="none">
                          <a:solidFill>
                            <a:srgbClr val="000000"/>
                          </a:solidFill>
                          <a:latin typeface="Arial"/>
                          <a:ea typeface="Arial"/>
                          <a:cs typeface="Arial"/>
                          <a:sym typeface="Arial"/>
                        </a:rPr>
                        <a:t>USD 10.000</a:t>
                      </a:r>
                      <a:endParaRPr sz="1200" b="1" u="none" strike="noStrike" cap="none"/>
                    </a:p>
                  </a:txBody>
                  <a:tcPr marL="91450" marR="91450" marT="45725" marB="45725" anchor="ctr">
                    <a:solidFill>
                      <a:srgbClr val="D8D8D8"/>
                    </a:solidFill>
                  </a:tcPr>
                </a:tc>
                <a:extLst>
                  <a:ext uri="{0D108BD9-81ED-4DB2-BD59-A6C34878D82A}">
                    <a16:rowId xmlns:a16="http://schemas.microsoft.com/office/drawing/2014/main" val="10007"/>
                  </a:ext>
                </a:extLst>
              </a:tr>
              <a:tr h="370850">
                <a:tc>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latin typeface="Arial"/>
                        <a:ea typeface="Arial"/>
                        <a:cs typeface="Arial"/>
                        <a:sym typeface="Arial"/>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latin typeface="Arial"/>
                        <a:ea typeface="Arial"/>
                        <a:cs typeface="Arial"/>
                        <a:sym typeface="Arial"/>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1200" b="1" u="none" strike="noStrike" cap="none"/>
                        <a:t>USD 419.000</a:t>
                      </a:r>
                      <a:endParaRPr sz="1200" b="1" u="none" strike="noStrike" cap="none"/>
                    </a:p>
                  </a:txBody>
                  <a:tcPr marL="91450" marR="91450" marT="45725" marB="45725" anchor="ctr">
                    <a:solidFill>
                      <a:srgbClr val="D8D8D8"/>
                    </a:solidFill>
                  </a:tcPr>
                </a:tc>
                <a:extLst>
                  <a:ext uri="{0D108BD9-81ED-4DB2-BD59-A6C34878D82A}">
                    <a16:rowId xmlns:a16="http://schemas.microsoft.com/office/drawing/2014/main" val="10008"/>
                  </a:ext>
                </a:extLst>
              </a:tr>
            </a:tbl>
          </a:graphicData>
        </a:graphic>
      </p:graphicFrame>
      <p:grpSp>
        <p:nvGrpSpPr>
          <p:cNvPr id="679" name="Google Shape;679;p40"/>
          <p:cNvGrpSpPr/>
          <p:nvPr/>
        </p:nvGrpSpPr>
        <p:grpSpPr>
          <a:xfrm>
            <a:off x="292225" y="241960"/>
            <a:ext cx="11607550" cy="769236"/>
            <a:chOff x="315687" y="241960"/>
            <a:chExt cx="10257720" cy="769236"/>
          </a:xfrm>
        </p:grpSpPr>
        <p:sp>
          <p:nvSpPr>
            <p:cNvPr id="680" name="Google Shape;680;p40"/>
            <p:cNvSpPr/>
            <p:nvPr/>
          </p:nvSpPr>
          <p:spPr>
            <a:xfrm>
              <a:off x="315687" y="243667"/>
              <a:ext cx="9481622" cy="767529"/>
            </a:xfrm>
            <a:prstGeom prst="rect">
              <a:avLst/>
            </a:prstGeom>
            <a:solidFill>
              <a:srgbClr val="70CE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1" name="Google Shape;681;p40"/>
            <p:cNvSpPr/>
            <p:nvPr/>
          </p:nvSpPr>
          <p:spPr>
            <a:xfrm>
              <a:off x="9878459"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2" name="Google Shape;682;p40"/>
            <p:cNvSpPr/>
            <p:nvPr/>
          </p:nvSpPr>
          <p:spPr>
            <a:xfrm>
              <a:off x="101371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3" name="Google Shape;683;p40"/>
            <p:cNvSpPr/>
            <p:nvPr/>
          </p:nvSpPr>
          <p:spPr>
            <a:xfrm>
              <a:off x="103958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684" name="Google Shape;684;p40"/>
          <p:cNvSpPr/>
          <p:nvPr/>
        </p:nvSpPr>
        <p:spPr>
          <a:xfrm>
            <a:off x="612813" y="396599"/>
            <a:ext cx="88873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rgbClr val="102A52"/>
                </a:solidFill>
                <a:latin typeface="Arial"/>
                <a:ea typeface="Arial"/>
                <a:cs typeface="Arial"/>
                <a:sym typeface="Arial"/>
              </a:rPr>
              <a:t>Recursos</a:t>
            </a:r>
            <a:endParaRPr sz="2400" b="0" i="0" u="none" strike="noStrike" cap="none">
              <a:solidFill>
                <a:srgbClr val="102A5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248"/>
        <p:cNvGrpSpPr/>
        <p:nvPr/>
      </p:nvGrpSpPr>
      <p:grpSpPr>
        <a:xfrm>
          <a:off x="0" y="0"/>
          <a:ext cx="0" cy="0"/>
          <a:chOff x="0" y="0"/>
          <a:chExt cx="0" cy="0"/>
        </a:xfrm>
      </p:grpSpPr>
      <p:pic>
        <p:nvPicPr>
          <p:cNvPr id="249" name="Google Shape;249;p6"/>
          <p:cNvPicPr preferRelativeResize="0"/>
          <p:nvPr/>
        </p:nvPicPr>
        <p:blipFill rotWithShape="1">
          <a:blip r:embed="rId3">
            <a:alphaModFix/>
          </a:blip>
          <a:srcRect/>
          <a:stretch/>
        </p:blipFill>
        <p:spPr>
          <a:xfrm>
            <a:off x="0" y="-530916"/>
            <a:ext cx="12192000" cy="7388915"/>
          </a:xfrm>
          <a:prstGeom prst="rect">
            <a:avLst/>
          </a:prstGeom>
          <a:noFill/>
          <a:ln>
            <a:noFill/>
          </a:ln>
        </p:spPr>
      </p:pic>
      <p:pic>
        <p:nvPicPr>
          <p:cNvPr id="250" name="Google Shape;250;p6"/>
          <p:cNvPicPr preferRelativeResize="0"/>
          <p:nvPr/>
        </p:nvPicPr>
        <p:blipFill rotWithShape="1">
          <a:blip r:embed="rId4">
            <a:alphaModFix/>
          </a:blip>
          <a:srcRect/>
          <a:stretch/>
        </p:blipFill>
        <p:spPr>
          <a:xfrm>
            <a:off x="7088499" y="0"/>
            <a:ext cx="535781" cy="6858000"/>
          </a:xfrm>
          <a:prstGeom prst="rect">
            <a:avLst/>
          </a:prstGeom>
          <a:noFill/>
          <a:ln>
            <a:noFill/>
          </a:ln>
        </p:spPr>
      </p:pic>
      <p:sp>
        <p:nvSpPr>
          <p:cNvPr id="251" name="Google Shape;251;p6"/>
          <p:cNvSpPr txBox="1"/>
          <p:nvPr/>
        </p:nvSpPr>
        <p:spPr>
          <a:xfrm>
            <a:off x="810705" y="1041859"/>
            <a:ext cx="6097287" cy="120028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4500"/>
              <a:buFont typeface="Arial"/>
              <a:buNone/>
            </a:pPr>
            <a:r>
              <a:rPr lang="es-ES" sz="5400" b="1" i="0" u="none" strike="noStrike" cap="none">
                <a:solidFill>
                  <a:schemeClr val="lt1"/>
                </a:solidFill>
                <a:latin typeface="Arial"/>
                <a:ea typeface="Arial"/>
                <a:cs typeface="Arial"/>
                <a:sym typeface="Arial"/>
              </a:rPr>
              <a:t>Evaluación Final</a:t>
            </a:r>
            <a:endParaRPr sz="1800" b="1"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r>
              <a:rPr lang="es-ES" sz="1800" b="1" i="0" u="none" strike="noStrike" cap="none">
                <a:solidFill>
                  <a:srgbClr val="000000"/>
                </a:solidFill>
                <a:latin typeface="Arial"/>
                <a:ea typeface="Arial"/>
                <a:cs typeface="Arial"/>
                <a:sym typeface="Arial"/>
              </a:rPr>
              <a:t> </a:t>
            </a:r>
            <a:endParaRPr sz="1800" b="1" i="0" u="none" strike="noStrike" cap="none">
              <a:solidFill>
                <a:srgbClr val="000000"/>
              </a:solidFill>
              <a:latin typeface="Arial"/>
              <a:ea typeface="Arial"/>
              <a:cs typeface="Arial"/>
              <a:sym typeface="Arial"/>
            </a:endParaRPr>
          </a:p>
        </p:txBody>
      </p:sp>
      <p:sp>
        <p:nvSpPr>
          <p:cNvPr id="252" name="Google Shape;252;p6"/>
          <p:cNvSpPr/>
          <p:nvPr/>
        </p:nvSpPr>
        <p:spPr>
          <a:xfrm>
            <a:off x="7413507" y="1294043"/>
            <a:ext cx="205945" cy="205945"/>
          </a:xfrm>
          <a:prstGeom prst="ellipse">
            <a:avLst/>
          </a:prstGeom>
          <a:solidFill>
            <a:srgbClr val="71CFE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3" name="Google Shape;253;p6"/>
          <p:cNvSpPr txBox="1"/>
          <p:nvPr/>
        </p:nvSpPr>
        <p:spPr>
          <a:xfrm>
            <a:off x="7841418" y="1120676"/>
            <a:ext cx="4209000" cy="4571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s-ES" sz="2300" b="1" i="0" u="none" strike="noStrike" cap="none">
                <a:solidFill>
                  <a:schemeClr val="lt1"/>
                </a:solidFill>
                <a:latin typeface="Arial"/>
                <a:ea typeface="Arial"/>
                <a:cs typeface="Arial"/>
                <a:sym typeface="Arial"/>
              </a:rPr>
              <a:t>Diagnóstico.</a:t>
            </a:r>
            <a:endParaRPr sz="1400" b="1" i="0" u="none" strike="noStrike" cap="none">
              <a:solidFill>
                <a:srgbClr val="000000"/>
              </a:solidFill>
              <a:latin typeface="Arial"/>
              <a:ea typeface="Arial"/>
              <a:cs typeface="Arial"/>
              <a:sym typeface="Arial"/>
            </a:endParaRPr>
          </a:p>
          <a:p>
            <a:pPr marL="342900" marR="0" lvl="2" indent="-241300" algn="l" rtl="0">
              <a:lnSpc>
                <a:spcPct val="100000"/>
              </a:lnSpc>
              <a:spcBef>
                <a:spcPts val="0"/>
              </a:spcBef>
              <a:spcAft>
                <a:spcPts val="0"/>
              </a:spcAft>
              <a:buClr>
                <a:schemeClr val="lt1"/>
              </a:buClr>
              <a:buSzPts val="1600"/>
              <a:buFont typeface="Arial"/>
              <a:buNone/>
            </a:pPr>
            <a:endParaRPr sz="1600" b="0" i="0" u="none" strike="noStrike" cap="none">
              <a:solidFill>
                <a:schemeClr val="lt1"/>
              </a:solidFill>
              <a:latin typeface="Arial"/>
              <a:ea typeface="Arial"/>
              <a:cs typeface="Arial"/>
              <a:sym typeface="Arial"/>
            </a:endParaRPr>
          </a:p>
          <a:p>
            <a:pPr marL="342900" marR="0" lvl="2" indent="-342900" algn="l" rtl="0">
              <a:lnSpc>
                <a:spcPct val="100000"/>
              </a:lnSpc>
              <a:spcBef>
                <a:spcPts val="0"/>
              </a:spcBef>
              <a:spcAft>
                <a:spcPts val="0"/>
              </a:spcAft>
              <a:buClr>
                <a:schemeClr val="lt1"/>
              </a:buClr>
              <a:buSzPts val="1600"/>
              <a:buFont typeface="Arial"/>
              <a:buChar char="•"/>
            </a:pPr>
            <a:r>
              <a:rPr lang="es-ES" sz="1600" b="0" i="0" u="none" strike="noStrike" cap="none">
                <a:solidFill>
                  <a:schemeClr val="lt1"/>
                </a:solidFill>
                <a:latin typeface="Arial"/>
                <a:ea typeface="Arial"/>
                <a:cs typeface="Arial"/>
                <a:sym typeface="Arial"/>
              </a:rPr>
              <a:t>Estado actual de sustentabilidad</a:t>
            </a:r>
            <a:endParaRPr sz="1400" b="0" i="0" u="none" strike="noStrike" cap="none">
              <a:solidFill>
                <a:srgbClr val="000000"/>
              </a:solidFill>
              <a:latin typeface="Arial"/>
              <a:ea typeface="Arial"/>
              <a:cs typeface="Arial"/>
              <a:sym typeface="Arial"/>
            </a:endParaRPr>
          </a:p>
          <a:p>
            <a:pPr marL="342900" marR="0" lvl="2" indent="-342900" algn="l" rtl="0">
              <a:lnSpc>
                <a:spcPct val="100000"/>
              </a:lnSpc>
              <a:spcBef>
                <a:spcPts val="0"/>
              </a:spcBef>
              <a:spcAft>
                <a:spcPts val="0"/>
              </a:spcAft>
              <a:buClr>
                <a:schemeClr val="lt1"/>
              </a:buClr>
              <a:buSzPts val="1600"/>
              <a:buFont typeface="Arial"/>
              <a:buChar char="•"/>
            </a:pPr>
            <a:r>
              <a:rPr lang="es-ES" sz="1600" b="0" i="0" u="none" strike="noStrike" cap="none">
                <a:solidFill>
                  <a:schemeClr val="lt1"/>
                </a:solidFill>
                <a:latin typeface="Arial"/>
                <a:ea typeface="Arial"/>
                <a:cs typeface="Arial"/>
                <a:sym typeface="Arial"/>
              </a:rPr>
              <a:t>Prácticas puestas en valor.</a:t>
            </a:r>
            <a:endParaRPr sz="1400" b="0" i="0" u="none" strike="noStrike" cap="none">
              <a:solidFill>
                <a:srgbClr val="000000"/>
              </a:solidFill>
              <a:latin typeface="Arial"/>
              <a:ea typeface="Arial"/>
              <a:cs typeface="Arial"/>
              <a:sym typeface="Arial"/>
            </a:endParaRPr>
          </a:p>
          <a:p>
            <a:pPr marL="342900" marR="0" lvl="2" indent="-342900" algn="l" rtl="0">
              <a:lnSpc>
                <a:spcPct val="100000"/>
              </a:lnSpc>
              <a:spcBef>
                <a:spcPts val="0"/>
              </a:spcBef>
              <a:spcAft>
                <a:spcPts val="0"/>
              </a:spcAft>
              <a:buClr>
                <a:schemeClr val="lt1"/>
              </a:buClr>
              <a:buSzPts val="1600"/>
              <a:buFont typeface="Arial"/>
              <a:buChar char="•"/>
            </a:pPr>
            <a:r>
              <a:rPr lang="es-ES" sz="1600" b="0" i="0" u="none" strike="noStrike" cap="none">
                <a:solidFill>
                  <a:schemeClr val="lt1"/>
                </a:solidFill>
                <a:latin typeface="Arial"/>
                <a:ea typeface="Arial"/>
                <a:cs typeface="Arial"/>
                <a:sym typeface="Arial"/>
              </a:rPr>
              <a:t>Identificar propuestas de mejora sobre las existentes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300"/>
              <a:buFont typeface="Arial"/>
              <a:buNone/>
            </a:pPr>
            <a:r>
              <a:rPr lang="es-ES" sz="2300" b="1" i="0" u="none" strike="noStrike" cap="none">
                <a:solidFill>
                  <a:schemeClr val="lt1"/>
                </a:solidFill>
                <a:latin typeface="Arial"/>
                <a:ea typeface="Arial"/>
                <a:cs typeface="Arial"/>
                <a:sym typeface="Arial"/>
              </a:rPr>
              <a:t>Análisis </a:t>
            </a:r>
            <a:endParaRPr sz="1400" b="1"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600"/>
              <a:buFont typeface="Arial"/>
              <a:buChar char="•"/>
            </a:pPr>
            <a:r>
              <a:rPr lang="es-ES" sz="1600" b="0" i="0" u="none" strike="noStrike" cap="none">
                <a:solidFill>
                  <a:schemeClr val="lt1"/>
                </a:solidFill>
                <a:latin typeface="Arial"/>
                <a:ea typeface="Arial"/>
                <a:cs typeface="Arial"/>
                <a:sym typeface="Arial"/>
              </a:rPr>
              <a:t>Contexto de la organización.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600"/>
              <a:buFont typeface="Arial"/>
              <a:buChar char="•"/>
            </a:pPr>
            <a:r>
              <a:rPr lang="es-ES" sz="1600" b="0" i="0" u="none" strike="noStrike" cap="none">
                <a:solidFill>
                  <a:schemeClr val="lt1"/>
                </a:solidFill>
                <a:latin typeface="Arial"/>
                <a:ea typeface="Arial"/>
                <a:cs typeface="Arial"/>
                <a:sym typeface="Arial"/>
              </a:rPr>
              <a:t>Grupos de interés.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300"/>
              <a:buFont typeface="Arial"/>
              <a:buNone/>
            </a:pPr>
            <a:r>
              <a:rPr lang="es-ES" sz="2300" b="1" i="0" u="none" strike="noStrike" cap="none">
                <a:solidFill>
                  <a:schemeClr val="lt1"/>
                </a:solidFill>
                <a:latin typeface="Arial"/>
                <a:ea typeface="Arial"/>
                <a:cs typeface="Arial"/>
                <a:sym typeface="Arial"/>
              </a:rPr>
              <a:t>Estrategias y plan de acción.</a:t>
            </a:r>
            <a:endParaRPr sz="1400" b="1"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600"/>
              <a:buFont typeface="Arial"/>
              <a:buChar char="•"/>
            </a:pPr>
            <a:r>
              <a:rPr lang="es-ES" sz="1600" b="0" i="0" u="none" strike="noStrike" cap="none">
                <a:solidFill>
                  <a:schemeClr val="lt1"/>
                </a:solidFill>
                <a:latin typeface="Arial"/>
                <a:ea typeface="Arial"/>
                <a:cs typeface="Arial"/>
                <a:sym typeface="Arial"/>
              </a:rPr>
              <a:t>Definir acciones superadoras.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600"/>
              <a:buFont typeface="Arial"/>
              <a:buChar char="•"/>
            </a:pPr>
            <a:r>
              <a:rPr lang="es-ES" sz="1600" b="0" i="0" u="none" strike="noStrike" cap="none">
                <a:solidFill>
                  <a:schemeClr val="lt1"/>
                </a:solidFill>
                <a:latin typeface="Arial"/>
                <a:ea typeface="Arial"/>
                <a:cs typeface="Arial"/>
                <a:sym typeface="Arial"/>
              </a:rPr>
              <a:t>Alianzas externas.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600"/>
              <a:buFont typeface="Arial"/>
              <a:buChar char="•"/>
            </a:pPr>
            <a:r>
              <a:rPr lang="es-ES" sz="1600" b="0" i="0" u="none" strike="noStrike" cap="none">
                <a:solidFill>
                  <a:schemeClr val="lt1"/>
                </a:solidFill>
                <a:latin typeface="Arial"/>
                <a:ea typeface="Arial"/>
                <a:cs typeface="Arial"/>
                <a:sym typeface="Arial"/>
              </a:rPr>
              <a:t>Definir responsables.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600"/>
              <a:buFont typeface="Arial"/>
              <a:buChar char="•"/>
            </a:pPr>
            <a:r>
              <a:rPr lang="es-ES" sz="1600" b="0" i="0" u="none" strike="noStrike" cap="none">
                <a:solidFill>
                  <a:schemeClr val="lt1"/>
                </a:solidFill>
                <a:latin typeface="Arial"/>
                <a:ea typeface="Arial"/>
                <a:cs typeface="Arial"/>
                <a:sym typeface="Arial"/>
              </a:rPr>
              <a:t>Definir KPI.</a:t>
            </a:r>
            <a:endParaRPr sz="1400" b="0" i="0" u="none" strike="noStrike" cap="none">
              <a:solidFill>
                <a:srgbClr val="000000"/>
              </a:solidFill>
              <a:latin typeface="Arial"/>
              <a:ea typeface="Arial"/>
              <a:cs typeface="Arial"/>
              <a:sym typeface="Arial"/>
            </a:endParaRPr>
          </a:p>
        </p:txBody>
      </p:sp>
      <p:sp>
        <p:nvSpPr>
          <p:cNvPr id="254" name="Google Shape;254;p6"/>
          <p:cNvSpPr/>
          <p:nvPr/>
        </p:nvSpPr>
        <p:spPr>
          <a:xfrm>
            <a:off x="7493828" y="3122305"/>
            <a:ext cx="205800" cy="205800"/>
          </a:xfrm>
          <a:prstGeom prst="ellipse">
            <a:avLst/>
          </a:prstGeom>
          <a:solidFill>
            <a:srgbClr val="71CFE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5" name="Google Shape;255;p6"/>
          <p:cNvSpPr/>
          <p:nvPr/>
        </p:nvSpPr>
        <p:spPr>
          <a:xfrm>
            <a:off x="7493830" y="4331440"/>
            <a:ext cx="205800" cy="205800"/>
          </a:xfrm>
          <a:prstGeom prst="ellipse">
            <a:avLst/>
          </a:prstGeom>
          <a:solidFill>
            <a:srgbClr val="71CFE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56" name="Google Shape;256;p6"/>
          <p:cNvPicPr preferRelativeResize="0"/>
          <p:nvPr/>
        </p:nvPicPr>
        <p:blipFill rotWithShape="1">
          <a:blip r:embed="rId5">
            <a:alphaModFix/>
          </a:blip>
          <a:srcRect/>
          <a:stretch/>
        </p:blipFill>
        <p:spPr>
          <a:xfrm>
            <a:off x="6122654" y="1944568"/>
            <a:ext cx="714711" cy="235924"/>
          </a:xfrm>
          <a:prstGeom prst="rect">
            <a:avLst/>
          </a:prstGeom>
          <a:noFill/>
          <a:ln>
            <a:noFill/>
          </a:ln>
        </p:spPr>
      </p:pic>
      <p:pic>
        <p:nvPicPr>
          <p:cNvPr id="257" name="Google Shape;257;p6"/>
          <p:cNvPicPr preferRelativeResize="0"/>
          <p:nvPr/>
        </p:nvPicPr>
        <p:blipFill rotWithShape="1">
          <a:blip r:embed="rId6">
            <a:alphaModFix/>
          </a:blip>
          <a:srcRect/>
          <a:stretch/>
        </p:blipFill>
        <p:spPr>
          <a:xfrm>
            <a:off x="0" y="5796171"/>
            <a:ext cx="6907992" cy="10618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4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102A52"/>
        </a:solidFill>
        <a:effectLst/>
      </p:bgPr>
    </p:bg>
    <p:spTree>
      <p:nvGrpSpPr>
        <p:cNvPr id="1" name="Shape 688"/>
        <p:cNvGrpSpPr/>
        <p:nvPr/>
      </p:nvGrpSpPr>
      <p:grpSpPr>
        <a:xfrm>
          <a:off x="0" y="0"/>
          <a:ext cx="0" cy="0"/>
          <a:chOff x="0" y="0"/>
          <a:chExt cx="0" cy="0"/>
        </a:xfrm>
      </p:grpSpPr>
      <p:sp>
        <p:nvSpPr>
          <p:cNvPr id="689" name="Google Shape;689;p46" descr="Propuestas de triple impacto: organizaciones sostenibl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0" name="Google Shape;690;p46"/>
          <p:cNvPicPr preferRelativeResize="0"/>
          <p:nvPr/>
        </p:nvPicPr>
        <p:blipFill rotWithShape="1">
          <a:blip r:embed="rId3">
            <a:alphaModFix/>
          </a:blip>
          <a:srcRect/>
          <a:stretch/>
        </p:blipFill>
        <p:spPr>
          <a:xfrm>
            <a:off x="292225" y="4924588"/>
            <a:ext cx="11620545" cy="1786197"/>
          </a:xfrm>
          <a:prstGeom prst="rect">
            <a:avLst/>
          </a:prstGeom>
          <a:noFill/>
          <a:ln>
            <a:noFill/>
          </a:ln>
        </p:spPr>
      </p:pic>
      <p:sp>
        <p:nvSpPr>
          <p:cNvPr id="691" name="Google Shape;691;p46"/>
          <p:cNvSpPr/>
          <p:nvPr/>
        </p:nvSpPr>
        <p:spPr>
          <a:xfrm>
            <a:off x="1117392" y="1632283"/>
            <a:ext cx="9957216" cy="273917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ES" sz="2400" b="0" i="0" u="none" strike="noStrike" cap="none">
                <a:solidFill>
                  <a:schemeClr val="lt1"/>
                </a:solidFill>
                <a:latin typeface="Arial"/>
                <a:ea typeface="Arial"/>
                <a:cs typeface="Arial"/>
                <a:sym typeface="Arial"/>
              </a:rPr>
              <a:t>¡El éxito de la realización de todos estos proyectos depende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ES" sz="2400" b="0" i="0" u="none" strike="noStrike" cap="none">
                <a:solidFill>
                  <a:schemeClr val="lt1"/>
                </a:solidFill>
                <a:latin typeface="Arial"/>
                <a:ea typeface="Arial"/>
                <a:cs typeface="Arial"/>
                <a:sym typeface="Arial"/>
              </a:rPr>
              <a:t>del trabajo en equipo y el compromiso de todas las áreas!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20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es-ES" sz="3200" b="1" i="0" u="none" strike="noStrike" cap="none">
                <a:solidFill>
                  <a:schemeClr val="lt1"/>
                </a:solidFill>
                <a:latin typeface="Arial"/>
                <a:ea typeface="Arial"/>
                <a:cs typeface="Arial"/>
                <a:sym typeface="Arial"/>
              </a:rPr>
              <a:t>¿CONTAMOS CON USTEDES?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s-ES" sz="2400" b="0" i="0" u="none" strike="noStrike" cap="none">
                <a:solidFill>
                  <a:srgbClr val="00B2E2"/>
                </a:solidFill>
                <a:latin typeface="Arial"/>
                <a:ea typeface="Arial"/>
                <a:cs typeface="Arial"/>
                <a:sym typeface="Arial"/>
              </a:rPr>
              <a:t>¡Muchas gracias!</a:t>
            </a:r>
            <a:endParaRPr sz="2400" b="0" i="0" u="none" strike="noStrike" cap="none">
              <a:solidFill>
                <a:srgbClr val="00B2E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Shape 695"/>
        <p:cNvGrpSpPr/>
        <p:nvPr/>
      </p:nvGrpSpPr>
      <p:grpSpPr>
        <a:xfrm>
          <a:off x="0" y="0"/>
          <a:ext cx="0" cy="0"/>
          <a:chOff x="0" y="0"/>
          <a:chExt cx="0" cy="0"/>
        </a:xfrm>
      </p:grpSpPr>
      <p:sp>
        <p:nvSpPr>
          <p:cNvPr id="696" name="Google Shape;696;p26" descr="Propuestas de triple impacto: organizaciones sostenibl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7" name="Google Shape;697;p26"/>
          <p:cNvPicPr preferRelativeResize="0"/>
          <p:nvPr/>
        </p:nvPicPr>
        <p:blipFill rotWithShape="1">
          <a:blip r:embed="rId3">
            <a:alphaModFix/>
          </a:blip>
          <a:srcRect l="9005" t="35957" r="31683" b="18020"/>
          <a:stretch/>
        </p:blipFill>
        <p:spPr>
          <a:xfrm>
            <a:off x="2237509" y="1330036"/>
            <a:ext cx="7716983" cy="3366655"/>
          </a:xfrm>
          <a:prstGeom prst="rect">
            <a:avLst/>
          </a:prstGeom>
          <a:noFill/>
          <a:ln>
            <a:noFill/>
          </a:ln>
        </p:spPr>
      </p:pic>
      <p:pic>
        <p:nvPicPr>
          <p:cNvPr id="698" name="Google Shape;698;p26"/>
          <p:cNvPicPr preferRelativeResize="0"/>
          <p:nvPr/>
        </p:nvPicPr>
        <p:blipFill rotWithShape="1">
          <a:blip r:embed="rId4">
            <a:alphaModFix/>
          </a:blip>
          <a:srcRect/>
          <a:stretch/>
        </p:blipFill>
        <p:spPr>
          <a:xfrm>
            <a:off x="292225" y="4924588"/>
            <a:ext cx="11620545" cy="1786197"/>
          </a:xfrm>
          <a:prstGeom prst="rect">
            <a:avLst/>
          </a:prstGeom>
          <a:noFill/>
          <a:ln>
            <a:noFill/>
          </a:ln>
        </p:spPr>
      </p:pic>
      <p:grpSp>
        <p:nvGrpSpPr>
          <p:cNvPr id="699" name="Google Shape;699;p26"/>
          <p:cNvGrpSpPr/>
          <p:nvPr/>
        </p:nvGrpSpPr>
        <p:grpSpPr>
          <a:xfrm>
            <a:off x="292225" y="241960"/>
            <a:ext cx="11607550" cy="769236"/>
            <a:chOff x="315687" y="241960"/>
            <a:chExt cx="10257720" cy="769236"/>
          </a:xfrm>
        </p:grpSpPr>
        <p:sp>
          <p:nvSpPr>
            <p:cNvPr id="700" name="Google Shape;700;p26"/>
            <p:cNvSpPr/>
            <p:nvPr/>
          </p:nvSpPr>
          <p:spPr>
            <a:xfrm>
              <a:off x="315687" y="243667"/>
              <a:ext cx="9481622" cy="767529"/>
            </a:xfrm>
            <a:prstGeom prst="rect">
              <a:avLst/>
            </a:prstGeom>
            <a:solidFill>
              <a:srgbClr val="70CE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1" name="Google Shape;701;p26"/>
            <p:cNvSpPr/>
            <p:nvPr/>
          </p:nvSpPr>
          <p:spPr>
            <a:xfrm>
              <a:off x="9878459"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2" name="Google Shape;702;p26"/>
            <p:cNvSpPr/>
            <p:nvPr/>
          </p:nvSpPr>
          <p:spPr>
            <a:xfrm>
              <a:off x="101371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3" name="Google Shape;703;p26"/>
            <p:cNvSpPr/>
            <p:nvPr/>
          </p:nvSpPr>
          <p:spPr>
            <a:xfrm>
              <a:off x="103958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704" name="Google Shape;704;p26"/>
          <p:cNvSpPr/>
          <p:nvPr/>
        </p:nvSpPr>
        <p:spPr>
          <a:xfrm>
            <a:off x="612813" y="396599"/>
            <a:ext cx="88873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rgbClr val="102A52"/>
                </a:solidFill>
                <a:latin typeface="Arial"/>
                <a:ea typeface="Arial"/>
                <a:cs typeface="Arial"/>
                <a:sym typeface="Arial"/>
              </a:rPr>
              <a:t>Ventajas de apostar por acciones de triple impacto</a:t>
            </a:r>
            <a:endParaRPr sz="2400" b="0" i="0" u="none" strike="noStrike" cap="none">
              <a:solidFill>
                <a:srgbClr val="102A5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Shape 709"/>
        <p:cNvGrpSpPr/>
        <p:nvPr/>
      </p:nvGrpSpPr>
      <p:grpSpPr>
        <a:xfrm>
          <a:off x="0" y="0"/>
          <a:ext cx="0" cy="0"/>
          <a:chOff x="0" y="0"/>
          <a:chExt cx="0" cy="0"/>
        </a:xfrm>
      </p:grpSpPr>
      <p:pic>
        <p:nvPicPr>
          <p:cNvPr id="710" name="Google Shape;710;p7"/>
          <p:cNvPicPr preferRelativeResize="0"/>
          <p:nvPr/>
        </p:nvPicPr>
        <p:blipFill rotWithShape="1">
          <a:blip r:embed="rId3">
            <a:alphaModFix/>
          </a:blip>
          <a:srcRect l="27404" t="31444" r="51783" b="55841"/>
          <a:stretch/>
        </p:blipFill>
        <p:spPr>
          <a:xfrm>
            <a:off x="1318196" y="46355"/>
            <a:ext cx="3168121" cy="1087917"/>
          </a:xfrm>
          <a:prstGeom prst="rect">
            <a:avLst/>
          </a:prstGeom>
          <a:noFill/>
          <a:ln>
            <a:noFill/>
          </a:ln>
        </p:spPr>
      </p:pic>
      <p:sp>
        <p:nvSpPr>
          <p:cNvPr id="711" name="Google Shape;711;p7" descr="Huella de Carbono: ¿qué sucederá cuando el Alcance 3 nos alcance? - AsGree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712" name="Google Shape;712;p7"/>
          <p:cNvSpPr txBox="1">
            <a:spLocks noGrp="1"/>
          </p:cNvSpPr>
          <p:nvPr>
            <p:ph type="title"/>
          </p:nvPr>
        </p:nvSpPr>
        <p:spPr>
          <a:xfrm>
            <a:off x="4955118" y="338299"/>
            <a:ext cx="3712632" cy="50402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11111"/>
              <a:buFont typeface="Twentieth Century"/>
              <a:buNone/>
            </a:pPr>
            <a:r>
              <a:rPr lang="es-ES">
                <a:solidFill>
                  <a:schemeClr val="dk1"/>
                </a:solidFill>
                <a:latin typeface="Exo"/>
                <a:ea typeface="Exo"/>
                <a:cs typeface="Exo"/>
                <a:sym typeface="Exo"/>
              </a:rPr>
              <a:t>OPORTUNIDADES</a:t>
            </a:r>
            <a:endParaRPr>
              <a:solidFill>
                <a:schemeClr val="dk1"/>
              </a:solidFill>
              <a:latin typeface="Exo"/>
              <a:ea typeface="Exo"/>
              <a:cs typeface="Exo"/>
              <a:sym typeface="Exo"/>
            </a:endParaRPr>
          </a:p>
        </p:txBody>
      </p:sp>
      <p:sp>
        <p:nvSpPr>
          <p:cNvPr id="713" name="Google Shape;713;p7"/>
          <p:cNvSpPr txBox="1"/>
          <p:nvPr/>
        </p:nvSpPr>
        <p:spPr>
          <a:xfrm>
            <a:off x="769408" y="1591933"/>
            <a:ext cx="10851413" cy="869522"/>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000"/>
              <a:buFont typeface="Twentieth Century"/>
              <a:buNone/>
            </a:pPr>
            <a:r>
              <a:rPr lang="es-ES" sz="1600" b="0" i="0" u="none" strike="noStrike" cap="none">
                <a:solidFill>
                  <a:schemeClr val="dk1"/>
                </a:solidFill>
                <a:latin typeface="Exo"/>
                <a:ea typeface="Exo"/>
                <a:cs typeface="Exo"/>
                <a:sym typeface="Exo"/>
              </a:rPr>
              <a:t>Incluir dentro de los reportes de sustentabilidad los países de Brasil, Colombia y Bolivia. En el primer reporte solo tuvo alcance a Argentina.</a:t>
            </a:r>
            <a:endParaRPr sz="1400" b="0" i="0" u="none" strike="noStrike" cap="none">
              <a:solidFill>
                <a:srgbClr val="000000"/>
              </a:solidFill>
              <a:latin typeface="Arial"/>
              <a:ea typeface="Arial"/>
              <a:cs typeface="Arial"/>
              <a:sym typeface="Arial"/>
            </a:endParaRPr>
          </a:p>
        </p:txBody>
      </p:sp>
      <p:sp>
        <p:nvSpPr>
          <p:cNvPr id="714" name="Google Shape;714;p7"/>
          <p:cNvSpPr txBox="1"/>
          <p:nvPr/>
        </p:nvSpPr>
        <p:spPr>
          <a:xfrm>
            <a:off x="769408" y="2461455"/>
            <a:ext cx="10851413" cy="869522"/>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000"/>
              <a:buFont typeface="Twentieth Century"/>
              <a:buNone/>
            </a:pPr>
            <a:r>
              <a:rPr lang="es-ES" sz="1600" b="0" i="0" u="none" strike="noStrike" cap="none">
                <a:solidFill>
                  <a:schemeClr val="dk1"/>
                </a:solidFill>
                <a:latin typeface="Exo"/>
                <a:ea typeface="Exo"/>
                <a:cs typeface="Exo"/>
                <a:sym typeface="Exo"/>
              </a:rPr>
              <a:t>En el primer reporte solo trabaja con el alcance 1 y no hay un desglose de sitios, tipo de energía, etc </a:t>
            </a:r>
            <a:endParaRPr sz="1400" b="0" i="0" u="none" strike="noStrike" cap="none">
              <a:solidFill>
                <a:srgbClr val="000000"/>
              </a:solidFill>
              <a:latin typeface="Arial"/>
              <a:ea typeface="Arial"/>
              <a:cs typeface="Arial"/>
              <a:sym typeface="Arial"/>
            </a:endParaRPr>
          </a:p>
        </p:txBody>
      </p:sp>
      <p:sp>
        <p:nvSpPr>
          <p:cNvPr id="715" name="Google Shape;715;p7"/>
          <p:cNvSpPr txBox="1"/>
          <p:nvPr/>
        </p:nvSpPr>
        <p:spPr>
          <a:xfrm>
            <a:off x="769408" y="3330977"/>
            <a:ext cx="10851413" cy="869522"/>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000"/>
              <a:buFont typeface="Twentieth Century"/>
              <a:buNone/>
            </a:pPr>
            <a:r>
              <a:rPr lang="es-ES" sz="1600" b="0" i="0" u="none" strike="noStrike" cap="none">
                <a:solidFill>
                  <a:schemeClr val="dk1"/>
                </a:solidFill>
                <a:latin typeface="Exo"/>
                <a:ea typeface="Exo"/>
                <a:cs typeface="Exo"/>
                <a:sym typeface="Exo"/>
              </a:rPr>
              <a:t>Incluir KPI = indicadores ambientales de IAm – IAmT ( impactos al medio ambiebte), indicadores de residuos cuanto se gestiono, cuanto se clasifico, cuanto a disposición final, etc.</a:t>
            </a:r>
            <a:endParaRPr sz="1400" b="0" i="0" u="none" strike="noStrike" cap="none">
              <a:solidFill>
                <a:srgbClr val="000000"/>
              </a:solidFill>
              <a:latin typeface="Arial"/>
              <a:ea typeface="Arial"/>
              <a:cs typeface="Arial"/>
              <a:sym typeface="Arial"/>
            </a:endParaRPr>
          </a:p>
        </p:txBody>
      </p:sp>
      <p:sp>
        <p:nvSpPr>
          <p:cNvPr id="716" name="Google Shape;716;p7"/>
          <p:cNvSpPr txBox="1"/>
          <p:nvPr/>
        </p:nvSpPr>
        <p:spPr>
          <a:xfrm>
            <a:off x="769408" y="4635260"/>
            <a:ext cx="10851413" cy="869522"/>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000"/>
              <a:buFont typeface="Twentieth Century"/>
              <a:buNone/>
            </a:pPr>
            <a:r>
              <a:rPr lang="es-ES" sz="1600" b="0" i="0" u="none" strike="noStrike" cap="none">
                <a:solidFill>
                  <a:schemeClr val="dk1"/>
                </a:solidFill>
                <a:latin typeface="Exo"/>
                <a:ea typeface="Exo"/>
                <a:cs typeface="Exo"/>
                <a:sym typeface="Exo"/>
              </a:rPr>
              <a:t>Se crea la estructura de Medio ambiente y sustentabilidad  con Gerencia, jefaturas y técnicos ambientales.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Shape 720"/>
        <p:cNvGrpSpPr/>
        <p:nvPr/>
      </p:nvGrpSpPr>
      <p:grpSpPr>
        <a:xfrm>
          <a:off x="0" y="0"/>
          <a:ext cx="0" cy="0"/>
          <a:chOff x="0" y="0"/>
          <a:chExt cx="0" cy="0"/>
        </a:xfrm>
      </p:grpSpPr>
      <p:sp>
        <p:nvSpPr>
          <p:cNvPr id="721" name="Google Shape;721;p42"/>
          <p:cNvSpPr txBox="1"/>
          <p:nvPr/>
        </p:nvSpPr>
        <p:spPr>
          <a:xfrm>
            <a:off x="4747850" y="373888"/>
            <a:ext cx="3424600" cy="5238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ES" sz="1800" b="1" i="0" u="none" strike="noStrike" cap="none">
                <a:solidFill>
                  <a:schemeClr val="dk1"/>
                </a:solidFill>
                <a:latin typeface="Exo 2 ExtraBold"/>
                <a:ea typeface="Exo 2 ExtraBold"/>
                <a:cs typeface="Exo 2 ExtraBold"/>
                <a:sym typeface="Exo 2 ExtraBold"/>
              </a:rPr>
              <a:t>Practicas puestas en valor</a:t>
            </a:r>
            <a:endParaRPr sz="1400" b="0" i="0" u="none" strike="noStrike" cap="none">
              <a:solidFill>
                <a:srgbClr val="000000"/>
              </a:solidFill>
              <a:latin typeface="Arial"/>
              <a:ea typeface="Arial"/>
              <a:cs typeface="Arial"/>
              <a:sym typeface="Arial"/>
            </a:endParaRPr>
          </a:p>
        </p:txBody>
      </p:sp>
      <p:pic>
        <p:nvPicPr>
          <p:cNvPr id="722" name="Google Shape;722;p42"/>
          <p:cNvPicPr preferRelativeResize="0"/>
          <p:nvPr/>
        </p:nvPicPr>
        <p:blipFill rotWithShape="1">
          <a:blip r:embed="rId3">
            <a:alphaModFix/>
          </a:blip>
          <a:srcRect/>
          <a:stretch/>
        </p:blipFill>
        <p:spPr>
          <a:xfrm>
            <a:off x="1219200" y="197675"/>
            <a:ext cx="2209800" cy="876300"/>
          </a:xfrm>
          <a:prstGeom prst="rect">
            <a:avLst/>
          </a:prstGeom>
          <a:noFill/>
          <a:ln>
            <a:noFill/>
          </a:ln>
        </p:spPr>
      </p:pic>
      <p:sp>
        <p:nvSpPr>
          <p:cNvPr id="723" name="Google Shape;723;p42"/>
          <p:cNvSpPr txBox="1">
            <a:spLocks noGrp="1"/>
          </p:cNvSpPr>
          <p:nvPr>
            <p:ph type="title"/>
          </p:nvPr>
        </p:nvSpPr>
        <p:spPr>
          <a:xfrm>
            <a:off x="778933" y="1125208"/>
            <a:ext cx="10851413" cy="8695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Font typeface="Twentieth Century"/>
              <a:buNone/>
            </a:pPr>
            <a:r>
              <a:rPr lang="es-ES" sz="1600">
                <a:solidFill>
                  <a:schemeClr val="dk1"/>
                </a:solidFill>
                <a:latin typeface="Exo"/>
                <a:ea typeface="Exo"/>
                <a:cs typeface="Exo"/>
                <a:sym typeface="Exo"/>
              </a:rPr>
              <a:t>Implementamos la digitalización de herramientas de CSMA (calidad, seguridad y medioambiente),</a:t>
            </a:r>
            <a:endParaRPr/>
          </a:p>
        </p:txBody>
      </p:sp>
      <p:sp>
        <p:nvSpPr>
          <p:cNvPr id="724" name="Google Shape;724;p42"/>
          <p:cNvSpPr txBox="1"/>
          <p:nvPr/>
        </p:nvSpPr>
        <p:spPr>
          <a:xfrm>
            <a:off x="778932" y="1994730"/>
            <a:ext cx="1055581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Exo"/>
                <a:ea typeface="Exo"/>
                <a:cs typeface="Exo"/>
                <a:sym typeface="Exo"/>
              </a:rPr>
              <a:t>Para profundizar nuestro foco en el cliente, digitalizamos y estandarizamos el método de consulta de satisfacción a clientes, con un mínimo de dos consultas anuales</a:t>
            </a:r>
            <a:endParaRPr sz="1600" b="0" i="0" u="none" strike="noStrike" cap="none">
              <a:solidFill>
                <a:schemeClr val="dk1"/>
              </a:solidFill>
              <a:latin typeface="Exo"/>
              <a:ea typeface="Exo"/>
              <a:cs typeface="Exo"/>
              <a:sym typeface="Exo"/>
            </a:endParaRPr>
          </a:p>
        </p:txBody>
      </p:sp>
      <p:sp>
        <p:nvSpPr>
          <p:cNvPr id="725" name="Google Shape;725;p42"/>
          <p:cNvSpPr txBox="1"/>
          <p:nvPr/>
        </p:nvSpPr>
        <p:spPr>
          <a:xfrm>
            <a:off x="704850" y="2844225"/>
            <a:ext cx="1055581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Exo"/>
                <a:ea typeface="Exo"/>
                <a:cs typeface="Exo"/>
                <a:sym typeface="Exo"/>
              </a:rPr>
              <a:t>Lanzamos ISOTools, plataforma digital para la gestión de todos nuestros procesos que centrará la información referente al sistema de gestión de PECOM.</a:t>
            </a:r>
            <a:endParaRPr sz="1600" b="0" i="0" u="none" strike="noStrike" cap="none">
              <a:solidFill>
                <a:schemeClr val="dk1"/>
              </a:solidFill>
              <a:latin typeface="Exo"/>
              <a:ea typeface="Exo"/>
              <a:cs typeface="Exo"/>
              <a:sym typeface="Exo"/>
            </a:endParaRPr>
          </a:p>
        </p:txBody>
      </p:sp>
      <p:sp>
        <p:nvSpPr>
          <p:cNvPr id="726" name="Google Shape;726;p42"/>
          <p:cNvSpPr txBox="1"/>
          <p:nvPr/>
        </p:nvSpPr>
        <p:spPr>
          <a:xfrm>
            <a:off x="778932" y="3939941"/>
            <a:ext cx="1048173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Exo"/>
                <a:ea typeface="Exo"/>
                <a:cs typeface="Exo"/>
                <a:sym typeface="Exo"/>
              </a:rPr>
              <a:t>Invertimos más de 122.300 horas de capacitación en Seguridad.</a:t>
            </a:r>
            <a:endParaRPr sz="1600" b="0" i="0" u="none" strike="noStrike" cap="none">
              <a:solidFill>
                <a:schemeClr val="dk1"/>
              </a:solidFill>
              <a:latin typeface="Exo"/>
              <a:ea typeface="Exo"/>
              <a:cs typeface="Exo"/>
              <a:sym typeface="Ex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Shape 730"/>
        <p:cNvGrpSpPr/>
        <p:nvPr/>
      </p:nvGrpSpPr>
      <p:grpSpPr>
        <a:xfrm>
          <a:off x="0" y="0"/>
          <a:ext cx="0" cy="0"/>
          <a:chOff x="0" y="0"/>
          <a:chExt cx="0" cy="0"/>
        </a:xfrm>
      </p:grpSpPr>
      <p:sp>
        <p:nvSpPr>
          <p:cNvPr id="731" name="Google Shape;731;p4" descr="Matias Domenech en LinkedIn: Reporte de Hitos de Sustentabilidad 2021 -  PECOM"/>
          <p:cNvSpPr/>
          <p:nvPr/>
        </p:nvSpPr>
        <p:spPr>
          <a:xfrm>
            <a:off x="155574" y="-144463"/>
            <a:ext cx="2783151" cy="27831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732" name="Google Shape;732;p4"/>
          <p:cNvGrpSpPr/>
          <p:nvPr/>
        </p:nvGrpSpPr>
        <p:grpSpPr>
          <a:xfrm>
            <a:off x="1949485" y="880688"/>
            <a:ext cx="5621747" cy="5599949"/>
            <a:chOff x="3096153" y="1282690"/>
            <a:chExt cx="5072487" cy="5451122"/>
          </a:xfrm>
        </p:grpSpPr>
        <p:pic>
          <p:nvPicPr>
            <p:cNvPr id="733" name="Google Shape;733;p4"/>
            <p:cNvPicPr preferRelativeResize="0"/>
            <p:nvPr/>
          </p:nvPicPr>
          <p:blipFill rotWithShape="1">
            <a:blip r:embed="rId3">
              <a:alphaModFix/>
            </a:blip>
            <a:srcRect/>
            <a:stretch/>
          </p:blipFill>
          <p:spPr>
            <a:xfrm>
              <a:off x="3217453" y="1282690"/>
              <a:ext cx="4951187" cy="5332048"/>
            </a:xfrm>
            <a:prstGeom prst="rect">
              <a:avLst/>
            </a:prstGeom>
            <a:noFill/>
            <a:ln>
              <a:noFill/>
            </a:ln>
          </p:spPr>
        </p:pic>
        <p:sp>
          <p:nvSpPr>
            <p:cNvPr id="734" name="Google Shape;734;p4"/>
            <p:cNvSpPr/>
            <p:nvPr/>
          </p:nvSpPr>
          <p:spPr>
            <a:xfrm>
              <a:off x="3096153" y="1298738"/>
              <a:ext cx="676899" cy="85732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5" name="Google Shape;735;p4"/>
            <p:cNvSpPr/>
            <p:nvPr/>
          </p:nvSpPr>
          <p:spPr>
            <a:xfrm rot="5400000">
              <a:off x="7226686" y="5791858"/>
              <a:ext cx="676899" cy="120700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736" name="Google Shape;736;p4"/>
          <p:cNvSpPr txBox="1"/>
          <p:nvPr/>
        </p:nvSpPr>
        <p:spPr>
          <a:xfrm>
            <a:off x="7802880" y="2380244"/>
            <a:ext cx="3547872" cy="1619739"/>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Clr>
                <a:srgbClr val="000000"/>
              </a:buClr>
              <a:buSzPts val="1400"/>
              <a:buFont typeface="Arial"/>
              <a:buNone/>
            </a:pPr>
            <a:r>
              <a:rPr lang="es-ES" sz="1400" b="0" i="0" u="none" strike="noStrike" cap="none">
                <a:solidFill>
                  <a:srgbClr val="00C0C0"/>
                </a:solidFill>
                <a:latin typeface="Arial"/>
                <a:ea typeface="Arial"/>
                <a:cs typeface="Arial"/>
                <a:sym typeface="Arial"/>
              </a:rPr>
              <a:t>El reporte desarrolla 2 ejes transversales -Seguridad y Ética e Integridad- y 5 ejes estratégicos: Innovación; Gestión de la Energía y Emisiones; Gestión Ambiental; Excelencia Operacional; y Personas y Comunidad. </a:t>
            </a:r>
            <a:endParaRPr sz="1400" b="0" i="0" u="none" strike="noStrike" cap="none">
              <a:solidFill>
                <a:srgbClr val="000000"/>
              </a:solidFill>
              <a:latin typeface="Arial"/>
              <a:ea typeface="Arial"/>
              <a:cs typeface="Arial"/>
              <a:sym typeface="Arial"/>
            </a:endParaRPr>
          </a:p>
        </p:txBody>
      </p:sp>
      <p:sp>
        <p:nvSpPr>
          <p:cNvPr id="737" name="Google Shape;737;p4"/>
          <p:cNvSpPr txBox="1">
            <a:spLocks noGrp="1"/>
          </p:cNvSpPr>
          <p:nvPr>
            <p:ph type="title"/>
          </p:nvPr>
        </p:nvSpPr>
        <p:spPr>
          <a:xfrm>
            <a:off x="1280526" y="218798"/>
            <a:ext cx="9906000" cy="8361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None/>
            </a:pPr>
            <a:r>
              <a:rPr lang="es-ES">
                <a:solidFill>
                  <a:schemeClr val="dk1"/>
                </a:solidFill>
                <a:latin typeface="Exo"/>
                <a:ea typeface="Exo"/>
                <a:cs typeface="Exo"/>
                <a:sym typeface="Exo"/>
              </a:rPr>
              <a:t>Estrategia de Sustentabilidad- 5 ejes </a:t>
            </a:r>
            <a:endParaRPr>
              <a:solidFill>
                <a:schemeClr val="dk1"/>
              </a:solidFill>
              <a:latin typeface="Exo"/>
              <a:ea typeface="Exo"/>
              <a:cs typeface="Exo"/>
              <a:sym typeface="Ex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261"/>
        <p:cNvGrpSpPr/>
        <p:nvPr/>
      </p:nvGrpSpPr>
      <p:grpSpPr>
        <a:xfrm>
          <a:off x="0" y="0"/>
          <a:ext cx="0" cy="0"/>
          <a:chOff x="0" y="0"/>
          <a:chExt cx="0" cy="0"/>
        </a:xfrm>
      </p:grpSpPr>
      <p:grpSp>
        <p:nvGrpSpPr>
          <p:cNvPr id="262" name="Google Shape;262;p28"/>
          <p:cNvGrpSpPr/>
          <p:nvPr/>
        </p:nvGrpSpPr>
        <p:grpSpPr>
          <a:xfrm>
            <a:off x="292225" y="241960"/>
            <a:ext cx="11607550" cy="769236"/>
            <a:chOff x="315687" y="241960"/>
            <a:chExt cx="10257720" cy="769236"/>
          </a:xfrm>
        </p:grpSpPr>
        <p:sp>
          <p:nvSpPr>
            <p:cNvPr id="263" name="Google Shape;263;p28"/>
            <p:cNvSpPr/>
            <p:nvPr/>
          </p:nvSpPr>
          <p:spPr>
            <a:xfrm>
              <a:off x="315687" y="243667"/>
              <a:ext cx="9481622" cy="767529"/>
            </a:xfrm>
            <a:prstGeom prst="rect">
              <a:avLst/>
            </a:prstGeom>
            <a:solidFill>
              <a:srgbClr val="70CE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8"/>
            <p:cNvSpPr/>
            <p:nvPr/>
          </p:nvSpPr>
          <p:spPr>
            <a:xfrm>
              <a:off x="9878459"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5" name="Google Shape;265;p28"/>
            <p:cNvSpPr/>
            <p:nvPr/>
          </p:nvSpPr>
          <p:spPr>
            <a:xfrm>
              <a:off x="101371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6" name="Google Shape;266;p28"/>
            <p:cNvSpPr/>
            <p:nvPr/>
          </p:nvSpPr>
          <p:spPr>
            <a:xfrm>
              <a:off x="103958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67" name="Google Shape;267;p28"/>
          <p:cNvSpPr txBox="1"/>
          <p:nvPr/>
        </p:nvSpPr>
        <p:spPr>
          <a:xfrm>
            <a:off x="979850" y="1957575"/>
            <a:ext cx="5463300" cy="258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800" b="1" i="0" u="none" strike="noStrike" cap="none">
                <a:solidFill>
                  <a:srgbClr val="000000"/>
                </a:solidFill>
                <a:latin typeface="Arial"/>
                <a:ea typeface="Arial"/>
                <a:cs typeface="Arial"/>
                <a:sym typeface="Arial"/>
              </a:rPr>
              <a:t>1. Lograr la eficiencia energética</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1800" b="1" i="0" u="none" strike="noStrike" cap="none">
                <a:solidFill>
                  <a:srgbClr val="000000"/>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1800" b="1" i="0" u="none" strike="noStrike" cap="none">
                <a:solidFill>
                  <a:srgbClr val="000000"/>
                </a:solidFill>
                <a:latin typeface="Arial"/>
                <a:ea typeface="Arial"/>
                <a:cs typeface="Arial"/>
                <a:sym typeface="Arial"/>
              </a:rPr>
              <a:t>2. Reducir las emisiones fugitivas</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1800" b="1" i="0" u="none" strike="noStrike" cap="none">
                <a:solidFill>
                  <a:srgbClr val="000000"/>
                </a:solidFill>
                <a:latin typeface="Arial"/>
                <a:ea typeface="Arial"/>
                <a:cs typeface="Arial"/>
                <a:sym typeface="Arial"/>
              </a:rPr>
              <a:t>3. Mejorar la gestión operativa</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1800" b="1" i="0" u="none" strike="noStrike" cap="none">
                <a:solidFill>
                  <a:srgbClr val="000000"/>
                </a:solidFill>
                <a:latin typeface="Arial"/>
                <a:ea typeface="Arial"/>
                <a:cs typeface="Arial"/>
                <a:sym typeface="Arial"/>
              </a:rPr>
              <a:t>4. Uso de nuevas tecnologías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1800" b="1" i="0" u="none" strike="noStrike" cap="none">
                <a:solidFill>
                  <a:srgbClr val="000000"/>
                </a:solidFill>
                <a:latin typeface="Arial"/>
                <a:ea typeface="Arial"/>
                <a:cs typeface="Arial"/>
                <a:sym typeface="Arial"/>
              </a:rPr>
              <a:t>5. Aplicar nuevas ideas</a:t>
            </a:r>
            <a:endParaRPr sz="1800" b="0" i="0" u="none" strike="noStrike" cap="none">
              <a:solidFill>
                <a:srgbClr val="000000"/>
              </a:solidFill>
              <a:latin typeface="Arial"/>
              <a:ea typeface="Arial"/>
              <a:cs typeface="Arial"/>
              <a:sym typeface="Arial"/>
            </a:endParaRPr>
          </a:p>
        </p:txBody>
      </p:sp>
      <p:sp>
        <p:nvSpPr>
          <p:cNvPr id="268" name="Google Shape;268;p28"/>
          <p:cNvSpPr txBox="1"/>
          <p:nvPr/>
        </p:nvSpPr>
        <p:spPr>
          <a:xfrm>
            <a:off x="1161228" y="4946025"/>
            <a:ext cx="5463300" cy="12039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3600"/>
              <a:buFont typeface="Arial"/>
              <a:buNone/>
            </a:pPr>
            <a:r>
              <a:rPr lang="es-ES" sz="2400" b="1" i="0" u="none" strike="noStrike" cap="none">
                <a:solidFill>
                  <a:schemeClr val="dk1"/>
                </a:solidFill>
                <a:latin typeface="Arial"/>
                <a:ea typeface="Arial"/>
                <a:cs typeface="Arial"/>
                <a:sym typeface="Arial"/>
              </a:rPr>
              <a:t>El objetivo principal del sector es  la “Descarbonización de la industria”</a:t>
            </a:r>
            <a:endParaRPr sz="2400" b="0" i="0" u="none" strike="noStrike" cap="none">
              <a:solidFill>
                <a:srgbClr val="000000"/>
              </a:solidFill>
              <a:latin typeface="Arial"/>
              <a:ea typeface="Arial"/>
              <a:cs typeface="Arial"/>
              <a:sym typeface="Arial"/>
            </a:endParaRPr>
          </a:p>
        </p:txBody>
      </p:sp>
      <p:pic>
        <p:nvPicPr>
          <p:cNvPr id="269" name="Google Shape;269;p28"/>
          <p:cNvPicPr preferRelativeResize="0"/>
          <p:nvPr/>
        </p:nvPicPr>
        <p:blipFill rotWithShape="1">
          <a:blip r:embed="rId3">
            <a:alphaModFix/>
          </a:blip>
          <a:srcRect/>
          <a:stretch/>
        </p:blipFill>
        <p:spPr>
          <a:xfrm>
            <a:off x="7071490" y="1799942"/>
            <a:ext cx="4293590" cy="2748297"/>
          </a:xfrm>
          <a:prstGeom prst="rect">
            <a:avLst/>
          </a:prstGeom>
          <a:noFill/>
          <a:ln>
            <a:noFill/>
          </a:ln>
        </p:spPr>
      </p:pic>
      <p:sp>
        <p:nvSpPr>
          <p:cNvPr id="270" name="Google Shape;270;p28"/>
          <p:cNvSpPr/>
          <p:nvPr/>
        </p:nvSpPr>
        <p:spPr>
          <a:xfrm>
            <a:off x="612813" y="396599"/>
            <a:ext cx="88873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rgbClr val="102A52"/>
                </a:solidFill>
                <a:latin typeface="Arial"/>
                <a:ea typeface="Arial"/>
                <a:cs typeface="Arial"/>
                <a:sym typeface="Arial"/>
              </a:rPr>
              <a:t>5 claves para lograr una industria petrolera más sostenible</a:t>
            </a:r>
            <a:endParaRPr sz="2400" b="0" i="0" u="none" strike="noStrike" cap="none">
              <a:solidFill>
                <a:srgbClr val="102A52"/>
              </a:solidFill>
              <a:latin typeface="Arial"/>
              <a:ea typeface="Arial"/>
              <a:cs typeface="Arial"/>
              <a:sym typeface="Arial"/>
            </a:endParaRPr>
          </a:p>
        </p:txBody>
      </p:sp>
      <p:pic>
        <p:nvPicPr>
          <p:cNvPr id="271" name="Google Shape;271;p28"/>
          <p:cNvPicPr preferRelativeResize="0"/>
          <p:nvPr/>
        </p:nvPicPr>
        <p:blipFill rotWithShape="1">
          <a:blip r:embed="rId4">
            <a:alphaModFix/>
          </a:blip>
          <a:srcRect/>
          <a:stretch/>
        </p:blipFill>
        <p:spPr>
          <a:xfrm>
            <a:off x="8171996" y="5190542"/>
            <a:ext cx="2092569" cy="102666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275"/>
        <p:cNvGrpSpPr/>
        <p:nvPr/>
      </p:nvGrpSpPr>
      <p:grpSpPr>
        <a:xfrm>
          <a:off x="0" y="0"/>
          <a:ext cx="0" cy="0"/>
          <a:chOff x="0" y="0"/>
          <a:chExt cx="0" cy="0"/>
        </a:xfrm>
      </p:grpSpPr>
      <p:grpSp>
        <p:nvGrpSpPr>
          <p:cNvPr id="276" name="Google Shape;276;p29"/>
          <p:cNvGrpSpPr/>
          <p:nvPr/>
        </p:nvGrpSpPr>
        <p:grpSpPr>
          <a:xfrm>
            <a:off x="292225" y="241960"/>
            <a:ext cx="11607550" cy="769236"/>
            <a:chOff x="315687" y="241960"/>
            <a:chExt cx="10257720" cy="769236"/>
          </a:xfrm>
        </p:grpSpPr>
        <p:sp>
          <p:nvSpPr>
            <p:cNvPr id="277" name="Google Shape;277;p29"/>
            <p:cNvSpPr/>
            <p:nvPr/>
          </p:nvSpPr>
          <p:spPr>
            <a:xfrm>
              <a:off x="315687" y="243667"/>
              <a:ext cx="9481622" cy="767529"/>
            </a:xfrm>
            <a:prstGeom prst="rect">
              <a:avLst/>
            </a:prstGeom>
            <a:solidFill>
              <a:srgbClr val="70CE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8" name="Google Shape;278;p29"/>
            <p:cNvSpPr/>
            <p:nvPr/>
          </p:nvSpPr>
          <p:spPr>
            <a:xfrm>
              <a:off x="9878459"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9"/>
            <p:cNvSpPr/>
            <p:nvPr/>
          </p:nvSpPr>
          <p:spPr>
            <a:xfrm>
              <a:off x="101371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9"/>
            <p:cNvSpPr/>
            <p:nvPr/>
          </p:nvSpPr>
          <p:spPr>
            <a:xfrm>
              <a:off x="103958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281" name="Google Shape;281;p29"/>
          <p:cNvPicPr preferRelativeResize="0"/>
          <p:nvPr/>
        </p:nvPicPr>
        <p:blipFill rotWithShape="1">
          <a:blip r:embed="rId3">
            <a:alphaModFix/>
          </a:blip>
          <a:srcRect/>
          <a:stretch/>
        </p:blipFill>
        <p:spPr>
          <a:xfrm>
            <a:off x="5834965" y="3530675"/>
            <a:ext cx="2883135" cy="3327325"/>
          </a:xfrm>
          <a:prstGeom prst="rect">
            <a:avLst/>
          </a:prstGeom>
          <a:noFill/>
          <a:ln>
            <a:noFill/>
          </a:ln>
        </p:spPr>
      </p:pic>
      <p:pic>
        <p:nvPicPr>
          <p:cNvPr id="282" name="Google Shape;282;p29"/>
          <p:cNvPicPr preferRelativeResize="0"/>
          <p:nvPr/>
        </p:nvPicPr>
        <p:blipFill rotWithShape="1">
          <a:blip r:embed="rId4">
            <a:alphaModFix/>
          </a:blip>
          <a:srcRect/>
          <a:stretch/>
        </p:blipFill>
        <p:spPr>
          <a:xfrm>
            <a:off x="262356" y="3040507"/>
            <a:ext cx="5175792" cy="3560318"/>
          </a:xfrm>
          <a:prstGeom prst="rect">
            <a:avLst/>
          </a:prstGeom>
          <a:noFill/>
          <a:ln>
            <a:noFill/>
          </a:ln>
        </p:spPr>
      </p:pic>
      <p:pic>
        <p:nvPicPr>
          <p:cNvPr id="283" name="Google Shape;283;p29"/>
          <p:cNvPicPr preferRelativeResize="0"/>
          <p:nvPr/>
        </p:nvPicPr>
        <p:blipFill rotWithShape="1">
          <a:blip r:embed="rId5">
            <a:alphaModFix/>
          </a:blip>
          <a:srcRect/>
          <a:stretch/>
        </p:blipFill>
        <p:spPr>
          <a:xfrm>
            <a:off x="401315" y="1100762"/>
            <a:ext cx="3234228" cy="2531565"/>
          </a:xfrm>
          <a:prstGeom prst="rect">
            <a:avLst/>
          </a:prstGeom>
          <a:noFill/>
          <a:ln>
            <a:noFill/>
          </a:ln>
        </p:spPr>
      </p:pic>
      <p:sp>
        <p:nvSpPr>
          <p:cNvPr id="284" name="Google Shape;284;p29"/>
          <p:cNvSpPr/>
          <p:nvPr/>
        </p:nvSpPr>
        <p:spPr>
          <a:xfrm>
            <a:off x="1699765" y="2761597"/>
            <a:ext cx="947854" cy="870730"/>
          </a:xfrm>
          <a:prstGeom prst="rect">
            <a:avLst/>
          </a:prstGeom>
          <a:noFill/>
          <a:ln w="508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5" name="Google Shape;285;p29"/>
          <p:cNvSpPr/>
          <p:nvPr/>
        </p:nvSpPr>
        <p:spPr>
          <a:xfrm>
            <a:off x="2039877" y="3708212"/>
            <a:ext cx="301083" cy="418171"/>
          </a:xfrm>
          <a:prstGeom prst="downArrow">
            <a:avLst>
              <a:gd name="adj1" fmla="val 50000"/>
              <a:gd name="adj2" fmla="val 50000"/>
            </a:avLst>
          </a:prstGeom>
          <a:solidFill>
            <a:srgbClr val="FF0000"/>
          </a:solidFill>
          <a:ln w="25400" cap="flat" cmpd="sng">
            <a:solidFill>
              <a:srgbClr val="7095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6" name="Google Shape;286;p29"/>
          <p:cNvSpPr/>
          <p:nvPr/>
        </p:nvSpPr>
        <p:spPr>
          <a:xfrm>
            <a:off x="612813" y="396599"/>
            <a:ext cx="88875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rgbClr val="102A52"/>
                </a:solidFill>
                <a:latin typeface="Arial"/>
                <a:ea typeface="Arial"/>
                <a:cs typeface="Arial"/>
                <a:sym typeface="Arial"/>
              </a:rPr>
              <a:t>¿Quiénes somos?</a:t>
            </a:r>
            <a:endParaRPr sz="2400" b="0" i="0" u="none" strike="noStrike" cap="none">
              <a:solidFill>
                <a:srgbClr val="102A52"/>
              </a:solidFill>
              <a:latin typeface="Arial"/>
              <a:ea typeface="Arial"/>
              <a:cs typeface="Arial"/>
              <a:sym typeface="Arial"/>
            </a:endParaRPr>
          </a:p>
        </p:txBody>
      </p:sp>
      <p:pic>
        <p:nvPicPr>
          <p:cNvPr id="287" name="Google Shape;287;p29"/>
          <p:cNvPicPr preferRelativeResize="0"/>
          <p:nvPr/>
        </p:nvPicPr>
        <p:blipFill rotWithShape="1">
          <a:blip r:embed="rId6">
            <a:alphaModFix/>
          </a:blip>
          <a:srcRect/>
          <a:stretch/>
        </p:blipFill>
        <p:spPr>
          <a:xfrm>
            <a:off x="8986517" y="232989"/>
            <a:ext cx="2666430" cy="867773"/>
          </a:xfrm>
          <a:prstGeom prst="rect">
            <a:avLst/>
          </a:prstGeom>
          <a:noFill/>
          <a:ln>
            <a:noFill/>
          </a:ln>
        </p:spPr>
      </p:pic>
      <p:pic>
        <p:nvPicPr>
          <p:cNvPr id="288" name="Google Shape;288;p29"/>
          <p:cNvPicPr preferRelativeResize="0"/>
          <p:nvPr/>
        </p:nvPicPr>
        <p:blipFill rotWithShape="1">
          <a:blip r:embed="rId7">
            <a:alphaModFix/>
          </a:blip>
          <a:srcRect/>
          <a:stretch/>
        </p:blipFill>
        <p:spPr>
          <a:xfrm>
            <a:off x="7274222" y="1244050"/>
            <a:ext cx="4250853" cy="2235775"/>
          </a:xfrm>
          <a:prstGeom prst="rect">
            <a:avLst/>
          </a:prstGeom>
          <a:noFill/>
          <a:ln>
            <a:noFill/>
          </a:ln>
        </p:spPr>
      </p:pic>
      <p:pic>
        <p:nvPicPr>
          <p:cNvPr id="289" name="Google Shape;289;p29"/>
          <p:cNvPicPr preferRelativeResize="0"/>
          <p:nvPr/>
        </p:nvPicPr>
        <p:blipFill rotWithShape="1">
          <a:blip r:embed="rId8">
            <a:alphaModFix/>
          </a:blip>
          <a:srcRect/>
          <a:stretch/>
        </p:blipFill>
        <p:spPr>
          <a:xfrm>
            <a:off x="8934093" y="4236096"/>
            <a:ext cx="2590973" cy="17245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293"/>
        <p:cNvGrpSpPr/>
        <p:nvPr/>
      </p:nvGrpSpPr>
      <p:grpSpPr>
        <a:xfrm>
          <a:off x="0" y="0"/>
          <a:ext cx="0" cy="0"/>
          <a:chOff x="0" y="0"/>
          <a:chExt cx="0" cy="0"/>
        </a:xfrm>
      </p:grpSpPr>
      <p:pic>
        <p:nvPicPr>
          <p:cNvPr id="294" name="Google Shape;294;p2"/>
          <p:cNvPicPr preferRelativeResize="0"/>
          <p:nvPr/>
        </p:nvPicPr>
        <p:blipFill rotWithShape="1">
          <a:blip r:embed="rId3">
            <a:alphaModFix/>
          </a:blip>
          <a:srcRect/>
          <a:stretch/>
        </p:blipFill>
        <p:spPr>
          <a:xfrm>
            <a:off x="1084361" y="3593066"/>
            <a:ext cx="2517912" cy="3264934"/>
          </a:xfrm>
          <a:prstGeom prst="rect">
            <a:avLst/>
          </a:prstGeom>
          <a:noFill/>
          <a:ln>
            <a:noFill/>
          </a:ln>
        </p:spPr>
      </p:pic>
      <p:pic>
        <p:nvPicPr>
          <p:cNvPr id="295" name="Google Shape;295;p2"/>
          <p:cNvPicPr preferRelativeResize="0"/>
          <p:nvPr/>
        </p:nvPicPr>
        <p:blipFill rotWithShape="1">
          <a:blip r:embed="rId4">
            <a:alphaModFix/>
          </a:blip>
          <a:srcRect l="11086" t="13774" r="40630" b="32523"/>
          <a:stretch/>
        </p:blipFill>
        <p:spPr>
          <a:xfrm>
            <a:off x="4603346" y="4217161"/>
            <a:ext cx="3128816" cy="2350794"/>
          </a:xfrm>
          <a:prstGeom prst="rect">
            <a:avLst/>
          </a:prstGeom>
          <a:noFill/>
          <a:ln>
            <a:noFill/>
          </a:ln>
        </p:spPr>
      </p:pic>
      <p:pic>
        <p:nvPicPr>
          <p:cNvPr id="296" name="Google Shape;296;p2"/>
          <p:cNvPicPr preferRelativeResize="0"/>
          <p:nvPr/>
        </p:nvPicPr>
        <p:blipFill rotWithShape="1">
          <a:blip r:embed="rId5">
            <a:alphaModFix/>
          </a:blip>
          <a:srcRect r="1448"/>
          <a:stretch/>
        </p:blipFill>
        <p:spPr>
          <a:xfrm>
            <a:off x="1099149" y="1192746"/>
            <a:ext cx="9993703" cy="1088316"/>
          </a:xfrm>
          <a:prstGeom prst="rect">
            <a:avLst/>
          </a:prstGeom>
          <a:noFill/>
          <a:ln>
            <a:noFill/>
          </a:ln>
        </p:spPr>
      </p:pic>
      <p:sp>
        <p:nvSpPr>
          <p:cNvPr id="297" name="Google Shape;297;p2"/>
          <p:cNvSpPr/>
          <p:nvPr/>
        </p:nvSpPr>
        <p:spPr>
          <a:xfrm>
            <a:off x="6410120" y="1100762"/>
            <a:ext cx="1322024" cy="423238"/>
          </a:xfrm>
          <a:prstGeom prst="rect">
            <a:avLst/>
          </a:prstGeom>
          <a:noFill/>
          <a:ln w="60325" cap="flat" cmpd="sng">
            <a:solidFill>
              <a:srgbClr val="00B2E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98" name="Google Shape;298;p2"/>
          <p:cNvPicPr preferRelativeResize="0"/>
          <p:nvPr/>
        </p:nvPicPr>
        <p:blipFill rotWithShape="1">
          <a:blip r:embed="rId6">
            <a:alphaModFix/>
          </a:blip>
          <a:srcRect/>
          <a:stretch/>
        </p:blipFill>
        <p:spPr>
          <a:xfrm>
            <a:off x="1124562" y="2563557"/>
            <a:ext cx="2722690" cy="1000065"/>
          </a:xfrm>
          <a:prstGeom prst="rect">
            <a:avLst/>
          </a:prstGeom>
          <a:noFill/>
          <a:ln w="25400" cap="flat" cmpd="sng">
            <a:solidFill>
              <a:srgbClr val="002060"/>
            </a:solidFill>
            <a:prstDash val="solid"/>
            <a:round/>
            <a:headEnd type="none" w="sm" len="sm"/>
            <a:tailEnd type="none" w="sm" len="sm"/>
          </a:ln>
        </p:spPr>
      </p:pic>
      <p:sp>
        <p:nvSpPr>
          <p:cNvPr id="299" name="Google Shape;299;p2"/>
          <p:cNvSpPr/>
          <p:nvPr/>
        </p:nvSpPr>
        <p:spPr>
          <a:xfrm rot="10800000">
            <a:off x="2804320" y="1192748"/>
            <a:ext cx="177419" cy="1266620"/>
          </a:xfrm>
          <a:prstGeom prst="upArrow">
            <a:avLst>
              <a:gd name="adj1" fmla="val 50000"/>
              <a:gd name="adj2" fmla="val 50000"/>
            </a:avLst>
          </a:prstGeom>
          <a:solidFill>
            <a:srgbClr val="00B2E2"/>
          </a:solidFill>
          <a:ln w="31750" cap="flat" cmpd="sng">
            <a:solidFill>
              <a:srgbClr val="00B2E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0" name="Google Shape;300;p2"/>
          <p:cNvSpPr/>
          <p:nvPr/>
        </p:nvSpPr>
        <p:spPr>
          <a:xfrm rot="5400000">
            <a:off x="4123842" y="2739736"/>
            <a:ext cx="313911" cy="538862"/>
          </a:xfrm>
          <a:prstGeom prst="upArrow">
            <a:avLst>
              <a:gd name="adj1" fmla="val 50000"/>
              <a:gd name="adj2" fmla="val 50000"/>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01" name="Google Shape;301;p2"/>
          <p:cNvCxnSpPr/>
          <p:nvPr/>
        </p:nvCxnSpPr>
        <p:spPr>
          <a:xfrm>
            <a:off x="2843331" y="1192748"/>
            <a:ext cx="3566789" cy="5652"/>
          </a:xfrm>
          <a:prstGeom prst="straightConnector1">
            <a:avLst/>
          </a:prstGeom>
          <a:noFill/>
          <a:ln w="76200" cap="flat" cmpd="sng">
            <a:solidFill>
              <a:srgbClr val="00B2E2"/>
            </a:solidFill>
            <a:prstDash val="solid"/>
            <a:round/>
            <a:headEnd type="none" w="sm" len="sm"/>
            <a:tailEnd type="none" w="sm" len="sm"/>
          </a:ln>
        </p:spPr>
      </p:cxnSp>
      <p:grpSp>
        <p:nvGrpSpPr>
          <p:cNvPr id="302" name="Google Shape;302;p2"/>
          <p:cNvGrpSpPr/>
          <p:nvPr/>
        </p:nvGrpSpPr>
        <p:grpSpPr>
          <a:xfrm>
            <a:off x="8637558" y="3534752"/>
            <a:ext cx="3061304" cy="3162254"/>
            <a:chOff x="3096153" y="1282690"/>
            <a:chExt cx="5072487" cy="5451122"/>
          </a:xfrm>
        </p:grpSpPr>
        <p:pic>
          <p:nvPicPr>
            <p:cNvPr id="303" name="Google Shape;303;p2"/>
            <p:cNvPicPr preferRelativeResize="0"/>
            <p:nvPr/>
          </p:nvPicPr>
          <p:blipFill rotWithShape="1">
            <a:blip r:embed="rId7">
              <a:alphaModFix/>
            </a:blip>
            <a:srcRect/>
            <a:stretch/>
          </p:blipFill>
          <p:spPr>
            <a:xfrm>
              <a:off x="3217453" y="1282690"/>
              <a:ext cx="4951187" cy="5332048"/>
            </a:xfrm>
            <a:prstGeom prst="rect">
              <a:avLst/>
            </a:prstGeom>
            <a:noFill/>
            <a:ln>
              <a:noFill/>
            </a:ln>
          </p:spPr>
        </p:pic>
        <p:sp>
          <p:nvSpPr>
            <p:cNvPr id="304" name="Google Shape;304;p2"/>
            <p:cNvSpPr/>
            <p:nvPr/>
          </p:nvSpPr>
          <p:spPr>
            <a:xfrm>
              <a:off x="3096153" y="1298738"/>
              <a:ext cx="676899" cy="85732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5" name="Google Shape;305;p2"/>
            <p:cNvSpPr/>
            <p:nvPr/>
          </p:nvSpPr>
          <p:spPr>
            <a:xfrm rot="5400000">
              <a:off x="7226686" y="5791858"/>
              <a:ext cx="676899" cy="120700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306" name="Google Shape;306;p2"/>
          <p:cNvPicPr preferRelativeResize="0"/>
          <p:nvPr/>
        </p:nvPicPr>
        <p:blipFill rotWithShape="1">
          <a:blip r:embed="rId8">
            <a:alphaModFix/>
          </a:blip>
          <a:srcRect l="6920" t="28448" r="48966" b="51625"/>
          <a:stretch/>
        </p:blipFill>
        <p:spPr>
          <a:xfrm>
            <a:off x="7889235" y="2469008"/>
            <a:ext cx="3809627" cy="1032751"/>
          </a:xfrm>
          <a:prstGeom prst="rect">
            <a:avLst/>
          </a:prstGeom>
          <a:noFill/>
          <a:ln w="31750" cap="flat" cmpd="sng">
            <a:solidFill>
              <a:srgbClr val="103C60"/>
            </a:solidFill>
            <a:prstDash val="solid"/>
            <a:round/>
            <a:headEnd type="none" w="sm" len="sm"/>
            <a:tailEnd type="none" w="sm" len="sm"/>
          </a:ln>
        </p:spPr>
      </p:pic>
      <p:pic>
        <p:nvPicPr>
          <p:cNvPr id="307" name="Google Shape;307;p2"/>
          <p:cNvPicPr preferRelativeResize="0"/>
          <p:nvPr/>
        </p:nvPicPr>
        <p:blipFill rotWithShape="1">
          <a:blip r:embed="rId9">
            <a:alphaModFix/>
          </a:blip>
          <a:srcRect/>
          <a:stretch/>
        </p:blipFill>
        <p:spPr>
          <a:xfrm>
            <a:off x="4819381" y="2396587"/>
            <a:ext cx="2553239" cy="1595774"/>
          </a:xfrm>
          <a:prstGeom prst="rect">
            <a:avLst/>
          </a:prstGeom>
          <a:noFill/>
          <a:ln>
            <a:noFill/>
          </a:ln>
        </p:spPr>
      </p:pic>
      <p:grpSp>
        <p:nvGrpSpPr>
          <p:cNvPr id="308" name="Google Shape;308;p2"/>
          <p:cNvGrpSpPr/>
          <p:nvPr/>
        </p:nvGrpSpPr>
        <p:grpSpPr>
          <a:xfrm>
            <a:off x="292225" y="241960"/>
            <a:ext cx="11607550" cy="769236"/>
            <a:chOff x="315687" y="241960"/>
            <a:chExt cx="10257720" cy="769236"/>
          </a:xfrm>
        </p:grpSpPr>
        <p:sp>
          <p:nvSpPr>
            <p:cNvPr id="309" name="Google Shape;309;p2"/>
            <p:cNvSpPr/>
            <p:nvPr/>
          </p:nvSpPr>
          <p:spPr>
            <a:xfrm>
              <a:off x="315687" y="243667"/>
              <a:ext cx="9481622" cy="767529"/>
            </a:xfrm>
            <a:prstGeom prst="rect">
              <a:avLst/>
            </a:prstGeom>
            <a:solidFill>
              <a:srgbClr val="70CE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0" name="Google Shape;310;p2"/>
            <p:cNvSpPr/>
            <p:nvPr/>
          </p:nvSpPr>
          <p:spPr>
            <a:xfrm>
              <a:off x="9878459"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
            <p:cNvSpPr/>
            <p:nvPr/>
          </p:nvSpPr>
          <p:spPr>
            <a:xfrm>
              <a:off x="101371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2" name="Google Shape;312;p2"/>
            <p:cNvSpPr/>
            <p:nvPr/>
          </p:nvSpPr>
          <p:spPr>
            <a:xfrm>
              <a:off x="103958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13" name="Google Shape;313;p2"/>
          <p:cNvSpPr/>
          <p:nvPr/>
        </p:nvSpPr>
        <p:spPr>
          <a:xfrm>
            <a:off x="612813" y="396599"/>
            <a:ext cx="88873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rgbClr val="102A52"/>
                </a:solidFill>
                <a:latin typeface="Arial"/>
                <a:ea typeface="Arial"/>
                <a:cs typeface="Arial"/>
                <a:sym typeface="Arial"/>
              </a:rPr>
              <a:t>Reporte de sustentabilidad 2022</a:t>
            </a:r>
            <a:endParaRPr sz="2400" b="0" i="0" u="none" strike="noStrike" cap="none">
              <a:solidFill>
                <a:srgbClr val="102A52"/>
              </a:solidFill>
              <a:latin typeface="Arial"/>
              <a:ea typeface="Arial"/>
              <a:cs typeface="Arial"/>
              <a:sym typeface="Arial"/>
            </a:endParaRPr>
          </a:p>
        </p:txBody>
      </p:sp>
      <p:pic>
        <p:nvPicPr>
          <p:cNvPr id="314" name="Google Shape;314;p2"/>
          <p:cNvPicPr preferRelativeResize="0"/>
          <p:nvPr/>
        </p:nvPicPr>
        <p:blipFill rotWithShape="1">
          <a:blip r:embed="rId10">
            <a:alphaModFix/>
          </a:blip>
          <a:srcRect/>
          <a:stretch/>
        </p:blipFill>
        <p:spPr>
          <a:xfrm>
            <a:off x="8986517" y="232989"/>
            <a:ext cx="2666430" cy="867773"/>
          </a:xfrm>
          <a:prstGeom prst="rect">
            <a:avLst/>
          </a:prstGeom>
          <a:noFill/>
          <a:ln>
            <a:noFill/>
          </a:ln>
        </p:spPr>
      </p:pic>
      <p:sp>
        <p:nvSpPr>
          <p:cNvPr id="315" name="Google Shape;315;p2"/>
          <p:cNvSpPr/>
          <p:nvPr/>
        </p:nvSpPr>
        <p:spPr>
          <a:xfrm rot="5400000">
            <a:off x="3809800" y="5003467"/>
            <a:ext cx="313800" cy="538800"/>
          </a:xfrm>
          <a:prstGeom prst="upArrow">
            <a:avLst>
              <a:gd name="adj1" fmla="val 50000"/>
              <a:gd name="adj2" fmla="val 50000"/>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6" name="Google Shape;316;p2"/>
          <p:cNvSpPr/>
          <p:nvPr/>
        </p:nvSpPr>
        <p:spPr>
          <a:xfrm rot="5400000">
            <a:off x="8118987" y="5003468"/>
            <a:ext cx="313800" cy="538800"/>
          </a:xfrm>
          <a:prstGeom prst="upArrow">
            <a:avLst>
              <a:gd name="adj1" fmla="val 50000"/>
              <a:gd name="adj2" fmla="val 50000"/>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21"/>
        <p:cNvGrpSpPr/>
        <p:nvPr/>
      </p:nvGrpSpPr>
      <p:grpSpPr>
        <a:xfrm>
          <a:off x="0" y="0"/>
          <a:ext cx="0" cy="0"/>
          <a:chOff x="0" y="0"/>
          <a:chExt cx="0" cy="0"/>
        </a:xfrm>
      </p:grpSpPr>
      <p:grpSp>
        <p:nvGrpSpPr>
          <p:cNvPr id="322" name="Google Shape;322;p5"/>
          <p:cNvGrpSpPr/>
          <p:nvPr/>
        </p:nvGrpSpPr>
        <p:grpSpPr>
          <a:xfrm>
            <a:off x="292225" y="241960"/>
            <a:ext cx="11607550" cy="769236"/>
            <a:chOff x="315687" y="241960"/>
            <a:chExt cx="10257720" cy="769236"/>
          </a:xfrm>
        </p:grpSpPr>
        <p:sp>
          <p:nvSpPr>
            <p:cNvPr id="323" name="Google Shape;323;p5"/>
            <p:cNvSpPr/>
            <p:nvPr/>
          </p:nvSpPr>
          <p:spPr>
            <a:xfrm>
              <a:off x="315687" y="243667"/>
              <a:ext cx="9481622" cy="767529"/>
            </a:xfrm>
            <a:prstGeom prst="rect">
              <a:avLst/>
            </a:prstGeom>
            <a:solidFill>
              <a:srgbClr val="70CE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4" name="Google Shape;324;p5"/>
            <p:cNvSpPr/>
            <p:nvPr/>
          </p:nvSpPr>
          <p:spPr>
            <a:xfrm>
              <a:off x="9878459"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5" name="Google Shape;325;p5"/>
            <p:cNvSpPr/>
            <p:nvPr/>
          </p:nvSpPr>
          <p:spPr>
            <a:xfrm>
              <a:off x="101371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6" name="Google Shape;326;p5"/>
            <p:cNvSpPr/>
            <p:nvPr/>
          </p:nvSpPr>
          <p:spPr>
            <a:xfrm>
              <a:off x="103958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27" name="Google Shape;327;p5"/>
          <p:cNvSpPr txBox="1">
            <a:spLocks noGrp="1"/>
          </p:cNvSpPr>
          <p:nvPr>
            <p:ph type="title"/>
          </p:nvPr>
        </p:nvSpPr>
        <p:spPr>
          <a:xfrm>
            <a:off x="304389" y="5241404"/>
            <a:ext cx="4412395" cy="121999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s-ES" sz="1200">
                <a:solidFill>
                  <a:schemeClr val="dk1"/>
                </a:solidFill>
                <a:latin typeface="Arial"/>
                <a:ea typeface="Arial"/>
                <a:cs typeface="Arial"/>
                <a:sym typeface="Arial"/>
              </a:rPr>
              <a:t>2021 Participaron de la construcción de 7 parques eólicos por una potencia de energía limpia instalada de 500 MW.</a:t>
            </a:r>
            <a:br>
              <a:rPr lang="es-ES" sz="1200">
                <a:solidFill>
                  <a:schemeClr val="dk1"/>
                </a:solidFill>
                <a:latin typeface="Arial"/>
                <a:ea typeface="Arial"/>
                <a:cs typeface="Arial"/>
                <a:sym typeface="Arial"/>
              </a:rPr>
            </a:br>
            <a:br>
              <a:rPr lang="es-ES" sz="1200">
                <a:solidFill>
                  <a:schemeClr val="dk1"/>
                </a:solidFill>
                <a:latin typeface="Arial"/>
                <a:ea typeface="Arial"/>
                <a:cs typeface="Arial"/>
                <a:sym typeface="Arial"/>
              </a:rPr>
            </a:br>
            <a:r>
              <a:rPr lang="es-ES" sz="1200" b="0" i="0" u="none" strike="noStrike" cap="none">
                <a:solidFill>
                  <a:schemeClr val="dk1"/>
                </a:solidFill>
                <a:latin typeface="Arial"/>
                <a:ea typeface="Arial"/>
                <a:cs typeface="Arial"/>
                <a:sym typeface="Arial"/>
              </a:rPr>
              <a:t>Colocación de paneles fotovoltaicos en base operativa ahorrando 3500Kw dese 2012.</a:t>
            </a:r>
            <a:r>
              <a:rPr lang="es-ES" sz="1200" b="0" i="0" u="none" strike="noStrike" cap="none">
                <a:solidFill>
                  <a:srgbClr val="000000"/>
                </a:solidFill>
                <a:latin typeface="Arial"/>
                <a:ea typeface="Arial"/>
                <a:cs typeface="Arial"/>
                <a:sym typeface="Arial"/>
              </a:rPr>
              <a:t> </a:t>
            </a:r>
            <a:r>
              <a:rPr lang="es-ES" sz="1200" b="0" i="0" u="none" strike="noStrike" cap="none">
                <a:solidFill>
                  <a:schemeClr val="dk1"/>
                </a:solidFill>
                <a:latin typeface="Arial"/>
                <a:ea typeface="Arial"/>
                <a:cs typeface="Arial"/>
                <a:sym typeface="Arial"/>
              </a:rPr>
              <a:t>Recambio luminarias Led en todas las bases.</a:t>
            </a:r>
            <a:br>
              <a:rPr lang="es-ES" sz="1200" b="0" i="0" u="none" strike="noStrike" cap="none">
                <a:solidFill>
                  <a:schemeClr val="dk1"/>
                </a:solidFill>
                <a:latin typeface="Arial"/>
                <a:ea typeface="Arial"/>
                <a:cs typeface="Arial"/>
                <a:sym typeface="Arial"/>
              </a:rPr>
            </a:br>
            <a:endParaRPr sz="1200">
              <a:solidFill>
                <a:schemeClr val="dk1"/>
              </a:solidFill>
              <a:latin typeface="Arial"/>
              <a:ea typeface="Arial"/>
              <a:cs typeface="Arial"/>
              <a:sym typeface="Arial"/>
            </a:endParaRPr>
          </a:p>
        </p:txBody>
      </p:sp>
      <p:sp>
        <p:nvSpPr>
          <p:cNvPr id="328" name="Google Shape;328;p5"/>
          <p:cNvSpPr txBox="1"/>
          <p:nvPr/>
        </p:nvSpPr>
        <p:spPr>
          <a:xfrm>
            <a:off x="5135393" y="5288034"/>
            <a:ext cx="2834889" cy="92328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s-ES" sz="1200" b="0" i="0" u="none" strike="noStrike" cap="none">
                <a:solidFill>
                  <a:schemeClr val="dk1"/>
                </a:solidFill>
                <a:latin typeface="Arial"/>
                <a:ea typeface="Arial"/>
                <a:cs typeface="Arial"/>
                <a:sym typeface="Arial"/>
              </a:rPr>
              <a:t>se contabiliza la línea base del tiempo de ralentí* de nuestra flota de vehículos livianos y realizamos campañas de concientización y entrenamiento del personal</a:t>
            </a:r>
            <a:endParaRPr sz="1200" b="0" i="0" u="none" strike="noStrike" cap="none">
              <a:solidFill>
                <a:schemeClr val="dk1"/>
              </a:solidFill>
              <a:latin typeface="Arial"/>
              <a:ea typeface="Arial"/>
              <a:cs typeface="Arial"/>
              <a:sym typeface="Arial"/>
            </a:endParaRPr>
          </a:p>
        </p:txBody>
      </p:sp>
      <p:pic>
        <p:nvPicPr>
          <p:cNvPr id="329" name="Google Shape;329;p5"/>
          <p:cNvPicPr preferRelativeResize="0"/>
          <p:nvPr/>
        </p:nvPicPr>
        <p:blipFill rotWithShape="1">
          <a:blip r:embed="rId3">
            <a:alphaModFix/>
          </a:blip>
          <a:srcRect/>
          <a:stretch/>
        </p:blipFill>
        <p:spPr>
          <a:xfrm>
            <a:off x="347927" y="3519673"/>
            <a:ext cx="2201599" cy="1102464"/>
          </a:xfrm>
          <a:prstGeom prst="rect">
            <a:avLst/>
          </a:prstGeom>
          <a:noFill/>
          <a:ln>
            <a:noFill/>
          </a:ln>
        </p:spPr>
      </p:pic>
      <p:pic>
        <p:nvPicPr>
          <p:cNvPr id="330" name="Google Shape;330;p5"/>
          <p:cNvPicPr preferRelativeResize="0"/>
          <p:nvPr/>
        </p:nvPicPr>
        <p:blipFill rotWithShape="1">
          <a:blip r:embed="rId4">
            <a:alphaModFix/>
          </a:blip>
          <a:srcRect/>
          <a:stretch/>
        </p:blipFill>
        <p:spPr>
          <a:xfrm>
            <a:off x="5189227" y="3541359"/>
            <a:ext cx="2781055" cy="1558584"/>
          </a:xfrm>
          <a:prstGeom prst="rect">
            <a:avLst/>
          </a:prstGeom>
          <a:noFill/>
          <a:ln>
            <a:noFill/>
          </a:ln>
        </p:spPr>
      </p:pic>
      <p:pic>
        <p:nvPicPr>
          <p:cNvPr id="331" name="Google Shape;331;p5"/>
          <p:cNvPicPr preferRelativeResize="0"/>
          <p:nvPr/>
        </p:nvPicPr>
        <p:blipFill rotWithShape="1">
          <a:blip r:embed="rId5">
            <a:alphaModFix/>
          </a:blip>
          <a:srcRect/>
          <a:stretch/>
        </p:blipFill>
        <p:spPr>
          <a:xfrm>
            <a:off x="8535414" y="3197910"/>
            <a:ext cx="3189222" cy="2003404"/>
          </a:xfrm>
          <a:prstGeom prst="rect">
            <a:avLst/>
          </a:prstGeom>
          <a:noFill/>
          <a:ln>
            <a:noFill/>
          </a:ln>
        </p:spPr>
      </p:pic>
      <p:sp>
        <p:nvSpPr>
          <p:cNvPr id="332" name="Google Shape;332;p5"/>
          <p:cNvSpPr txBox="1"/>
          <p:nvPr/>
        </p:nvSpPr>
        <p:spPr>
          <a:xfrm>
            <a:off x="8535414" y="5288034"/>
            <a:ext cx="3364361" cy="1219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000"/>
              <a:buFont typeface="Twentieth Century"/>
              <a:buNone/>
            </a:pPr>
            <a:r>
              <a:rPr lang="es-ES" sz="1200" b="0" i="0" u="none" strike="noStrike" cap="none">
                <a:solidFill>
                  <a:schemeClr val="dk1"/>
                </a:solidFill>
                <a:latin typeface="Arial"/>
                <a:ea typeface="Arial"/>
                <a:cs typeface="Arial"/>
                <a:sym typeface="Arial"/>
              </a:rPr>
              <a:t>Ese realizo  el primer cálculo de huella de carbono asociada al consumo de combustibles, electricidad y gas, contabilizando 27.900 tn de co² equivalente.</a:t>
            </a:r>
            <a:endParaRPr sz="1200" b="0" i="0" u="none" strike="noStrike" cap="none">
              <a:solidFill>
                <a:srgbClr val="000000"/>
              </a:solidFill>
              <a:latin typeface="Arial"/>
              <a:ea typeface="Arial"/>
              <a:cs typeface="Arial"/>
              <a:sym typeface="Arial"/>
            </a:endParaRPr>
          </a:p>
        </p:txBody>
      </p:sp>
      <p:pic>
        <p:nvPicPr>
          <p:cNvPr id="333" name="Google Shape;333;p5"/>
          <p:cNvPicPr preferRelativeResize="0"/>
          <p:nvPr/>
        </p:nvPicPr>
        <p:blipFill rotWithShape="1">
          <a:blip r:embed="rId6">
            <a:alphaModFix/>
          </a:blip>
          <a:srcRect/>
          <a:stretch/>
        </p:blipFill>
        <p:spPr>
          <a:xfrm>
            <a:off x="2587432" y="3519673"/>
            <a:ext cx="2129849" cy="1102464"/>
          </a:xfrm>
          <a:prstGeom prst="rect">
            <a:avLst/>
          </a:prstGeom>
          <a:noFill/>
          <a:ln>
            <a:noFill/>
          </a:ln>
        </p:spPr>
      </p:pic>
      <p:grpSp>
        <p:nvGrpSpPr>
          <p:cNvPr id="334" name="Google Shape;334;p5"/>
          <p:cNvGrpSpPr/>
          <p:nvPr/>
        </p:nvGrpSpPr>
        <p:grpSpPr>
          <a:xfrm>
            <a:off x="5519680" y="1279583"/>
            <a:ext cx="2899517" cy="1422906"/>
            <a:chOff x="5314208" y="1128223"/>
            <a:chExt cx="2899517" cy="1422906"/>
          </a:xfrm>
        </p:grpSpPr>
        <p:sp>
          <p:nvSpPr>
            <p:cNvPr id="335" name="Google Shape;335;p5"/>
            <p:cNvSpPr/>
            <p:nvPr/>
          </p:nvSpPr>
          <p:spPr>
            <a:xfrm>
              <a:off x="5314208" y="1464112"/>
              <a:ext cx="2899517" cy="1087017"/>
            </a:xfrm>
            <a:prstGeom prst="rect">
              <a:avLst/>
            </a:prstGeom>
            <a:solidFill>
              <a:srgbClr val="36BEA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6" name="Google Shape;336;p5"/>
            <p:cNvPicPr preferRelativeResize="0"/>
            <p:nvPr/>
          </p:nvPicPr>
          <p:blipFill rotWithShape="1">
            <a:blip r:embed="rId7">
              <a:alphaModFix/>
            </a:blip>
            <a:srcRect/>
            <a:stretch/>
          </p:blipFill>
          <p:spPr>
            <a:xfrm>
              <a:off x="5802876" y="1496771"/>
              <a:ext cx="1922182" cy="1031414"/>
            </a:xfrm>
            <a:prstGeom prst="rect">
              <a:avLst/>
            </a:prstGeom>
            <a:noFill/>
            <a:ln>
              <a:noFill/>
            </a:ln>
          </p:spPr>
        </p:pic>
        <p:sp>
          <p:nvSpPr>
            <p:cNvPr id="337" name="Google Shape;337;p5"/>
            <p:cNvSpPr txBox="1"/>
            <p:nvPr/>
          </p:nvSpPr>
          <p:spPr>
            <a:xfrm>
              <a:off x="5355362" y="1128223"/>
              <a:ext cx="2784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Arial"/>
                  <a:ea typeface="Arial"/>
                  <a:cs typeface="Arial"/>
                  <a:sym typeface="Arial"/>
                </a:rPr>
                <a:t>Plan de acción con foco en</a:t>
              </a:r>
              <a:endParaRPr sz="1400" b="0" i="0" u="none" strike="noStrike" cap="none">
                <a:solidFill>
                  <a:schemeClr val="dk1"/>
                </a:solidFill>
                <a:latin typeface="Arial"/>
                <a:ea typeface="Arial"/>
                <a:cs typeface="Arial"/>
                <a:sym typeface="Arial"/>
              </a:endParaRPr>
            </a:p>
          </p:txBody>
        </p:sp>
      </p:grpSp>
      <p:sp>
        <p:nvSpPr>
          <p:cNvPr id="338" name="Google Shape;338;p5" descr="data:image/png;base64,iVBORw0KGgoAAAANSUhEUgAAAOEAAADhCAMAAAAJbSJIAAAAt1BMVEX7thj8/v/6///7sgD7tAD5thn7sQD4/f/4///4sgD6/f/4sAD6tRD5+/v879v4th370pH7v1D515379ez86cn8/vv6ti7758X73rT4uTn6+Pb5yXj7wVf68uT66tH7vEL626b5zof4xGb68t773qz3qQD6+fH305X4xm74vVT4x3X74rv5tCX57NX6vkj89Oj558PzwmD3vFn35tD2ujPzyW76363216zzuTn3x4Dw3sD1zIf12bLCoxzpAAAabklEQVR4nO19C1/iPPN2kzZN0iQEKOFQaAXUglBgdX1vV93v/7nemYJaDq7sfXjE/XPtb3cVero6kzk1nXjeGWecccYZZ5xxxhln/F+CZZYx9tlX8V/C2mWj8Wcz7HFxJT/7Kv5L6JGItf3sq/gvEWZiFvzRDPWqJb3TYChDGW5DyWJnG2s32zAptbVMK8lsqMqNy6+UDMB0WutJ+FCCHfXk9TXsZpkKq7rKlJL4q4Uj+KEGY6vwKAoOauErpcD+wjYKftWhYnBs+AQ+DnFj68GPkq13L096lCXzu61ddOZ6l2Gw3mrBRtlQ2qC/aN2H642/6WbWamWdZg8uS9//jPM4uw0Y7LDowQXcLrLWG0NZz7Khj0zHWRIvbpU3WOBBsqbSjXmSJ/OG1j+ybK6s381aSzXPsh/rK+w028BxnrV6cHESvoS9yp8/hEp5xLdBErUn6BrlAsCuqLlnQZNEbZUL/MjIDvzPBTEzydqx4JRGdOrJNBJLuOeTiPCb1+tQi8jEcPBgxCNCuLkNprCDEDRTA2MIJcYMdE8Q2EbVOG+ohPCen3I8EU8GmsWcIyt1ScrLOY5hjRqyDZOHOxsxv2ai5mhUl0PChzJoUtdWsSGj0aiv5pw+9K8MTZi8ElE2axq3kmHN0AvNZCcyfBS83iiTRKbHrOIuqU9MtFBjQi5Ho+epqkW0O+1GvKaAYRqysEb4Mowj0sNDTUZdQ2rKW0UOWeGXEzh5+wiCwDA6jqEY+0EQgAxz75VhESAJI/pSfYvoWKVwyyUIivc2DGEjzrv+5jC6QQwIWLMLSjpKzYVhwHChtNZSuORaX+dGyDeGjRDOUR6qIVVmqNKvDCl8pI/zRkcz5GMwDP4VcXTkN8mGIViXsGNoX+umcH2dRHlRgNqK5Zqh13N8wRcvDINHEaWiGXhLYZ6UbsadNjKUYJCWxFwqG9Y4WfbIAYZMDiPqVRiSWzR5RzG8pG/YMEwOMHRiDLZSDmliUvUiw7bHCjkHGWrZ5HxqHc3Big5r6VKVDPWU0DolauM2/L/45ZPIwA5Tw5dSKz8AhjXferZBaS30kMygTfcZDrScc650/KqlYgCG+CiGQbPbvSrx8Fd3zZC3/J2NgCEh44CVDKlo1PmaodWe9eeEz1QR82i5Zsh8GVq/ZBhMBLmjqK7lYcJa1GryPLRhxk1yiyYHGcIN0A0a/YrhTfvWiU6VIR/oYwP7wJd+CS1na4a0GexsgzI0cRzf+kMaL8S3+kaG6Sq58DvUpAswci3VRoY6CKS0pQxZ0BJpYcSoHDDaCykd9qmAm1DE1Ji+jwxNksbfP2BIYHwmD4WuMDSrVTw+xpRWYMP5mqG42d0Tx6EBfzEFhnmfJg9rhg4Uexl2eELhejuKtR3JvfunTudpsNbSMCedMCHdMoSw3oXg/QEhMw0UL7mhI+kBQ8NFHHzAEHyDQ0IVhuBk/t9vRvYsSNcMk70RXNrSfmNwHwBDUMg0Wstw0BjAfeF00ud8Lm3JsCHwVpSWhnmCDq8zXlsHHxq84B1oclN5oO8tYfgMtfQS0qyPtHTQmyWGFhVLE80ad+3fzM5Ye2NpFv6uFQaG4AykBitCnTcUxm1sqQZv8Y3TRx801vNKLW2PH8CzoAyXEvz57LrL86IMtSQY4uI6cRkYMjAzc+5iVY5DUOIqQ1Lxhy8MmWoaXpcVb3H8OHxF0Bdrhs29eA8YcrA0HjLMCwsK9sIQHEiH0D6YDtrQvRzJyLogJcMLvwlbggaLRqn2QcrBMTkKWdW0OdUqdWRc2lJmWYO6y3B95T1wKRAA10hU8RZgliGw2Gb4m/ww2NvI8G7PClcZusJ/ImaHoWxSsE82Af4eOI4NQ/DSLo6TnD7j1TCbGJPHoG29JVgzGUwIr9+WDBnEABEyvCR02XZRggwpkKswnBHIqP8ZQ5VGa1MKMf1BhhDTlAyDMS0ZUmLhkzXDGxotwnAV0YsgnNMNQ7ig1bUqKJ2XJqEhyFCpEadTRflChRMiRnfAMAwwpjHmOoCYhkowmHkRyJwn7DVqWwbhFaX1ABi24TLKmAYirN8jqXsGgxtjFrveEIYQMOTNfn9UXPGkbcMU/WEeicd+H+JSiGkCtjLGqiuIK6egmhwYcnrRo7wDGr9yKYby7JnQkfYGwj2AcHn3OTfRD7Cl6az/OA6/GzefzrlZhGoe8da0w6OWBD0RPThU1Kz/pCay3oq6Z7iMa7Clk8f+6KjI+xVBn5cMo4cDDMMFpZA10B7EpW2m6/CvykHcRIiiQ8WjVhkXM13kHAxpmqItpfTHmEbDwMKIcgWmPGB0G4y1TZSpRoIRFH8IpyJyhIpM3aDXiFwCW/QMjyITuYZWORc90FdKMbkA57ICJwG/XS9wgEM08VsM/e6aoZju+nvMD39mWSvLaveQ4LWtLbKsp1qYF7Yy2/yeTbXX/55NtO7NY5ddPCwG8me2uB99X2AwC/vcrJO6ct9v2ZPUy6c0r40ku/2OB/ne9NlyniaU30CQquHHfDW/CazqfF/0fDg3nP1hCV/N15cRwqFa31tZ47cYqnStpYk9tJu/iXsC+Asajf9ufwT/BvhFGPov326+8Tb/lR+t/1tvGJY7rIE/qesWjZfl4RUe5mWXlxO9XUb1o2MBvoU6ZMjT3bD7fwaI5mJR39egf+nokAY4h6b0nxY5/34V2MIgzfYixn8LGHCsE4vpf3WKY6B/S/F+C2jx1gyPqgx8RdxvMv3U/0MfNujpJijt7oXdfwjk1SYo7X/mMPwvoTbDkNi9oPRj7NwUrd/75hOh28k6KI0PesOiLLQXVq2D8kKXZXgJH0Lio2yPqZfCnmVStttYuseKvW1bpcs6PeyHZfuyGh9i4d8WsHu5Fxwb6/9W4eMAjb9IidvjXmUBH05TboZuDAv/anOQ8hFCuP72QwRjkQBDx5/2g1L8upMnPcaWSdLF06h50pRWPiQ1ZlX/MkmS7DWXsd3cJXETeAXTWmLyxa1i7dgMtJVp3pwkMSK5hB3TPHkG9x6ucnMLFO/zPO7JqySZyUnSCq0cJUZipSzJaxC4+1nSDDx/nmc3kIKVB+mleLQ83n3KchA+5O3IkIwOhxQjaupSTriYoqVVLZJb5s8hl5X9MsmlL6V7BkkIJZEYSj2lEQTM3NxCQE4gx4BQffhAsehPaeKxXkKin1J7EF0TuHZ2R6O8LbuEzlRT0B9eUKdcM092KGQtELplkDV6fode3uGTA0Qvx1MLd8RQsPhcotRSvjy4OWsnkBCoBc3LyqfqED4K5JyutHJGjCDjoFnpZYK+MOnyLjFCypWLJj1IpWoSMmPS02FCr27qj5eQh436hR7DrcGsKoRI6ltogwdOIffrUtr3m4R2pRxRAjIMc5qYO2RIRF8C38t2ffQNlG00ghtnxnd3gyO0FFQGclp09/neM5n1LYDjm6IwZB5uGJpUIcPgQkSgQ4omIsRijN+JyKMMnxwd3FMTX1usHbVtQuhQAsOh0tcLggV5K5skwoqAF8J5V5r5rchVGCaFXzLUPUd4BJoFVxDVJMpQMawiNJX2kwhSOauPcOCWQdZeevzO4aDUBiPOp7MIQroXhnQcIkNQ0kwWmA23MSL1F5zfav0TkuMbDnm8VZdUDFhCTI4yHMLoXRfkmWyJBSUDLKJCntlGHXbu/oWhEXVVMgym1GVi7iNDQ29QhgrujuBgCAKQYQ/lcwRDOdyEbO9E9kxrauYwRtaWFhhCGq6AIapS5nvXMSUXJcMaXrX/TdDRmJLLEKtPZIwM6SiMOUT1LyWWMI+GDs8XgqzpOFiaOHIXG4aUmBgZ+mBoRDLkoM0SGJKOAoZw0CZWrZmfGNPTRz28gBR+U+1eHt6c4S2MV1HHf2FoHLVdAgwFMgxzQ3ovDGHQ9C56xZqhXDOkCU/hNrwyhPsOVGoUDhhSPgf17dP5FsNoCgxBOVtk8Qh3FsYJzV1UzF8YDpEhMT/aveIIiqxI1gzj9wTOgufIcNEPXhguUjrs0ncYlnoz5VWGHUMbFYaWTUHYHY71NRE9k1Z4RevULF8Y0jlv9VGGYSzmAwF6IbNosRLNXYZw4osjtFQPNkFpS713P3QbBmq+Sf+BYa0u4vl7MmTgz9lYVBk2YTDF7o0hGBpXNA0F/03JDc2va+aOkJtXS3NDeTOiUjNKJz3DJ77M6KJO85+kytAY8Bw/jmAYNDdBaV2+u3W4iHhnY2mRoQfxj3mPoSelHFNaYTiciiQhFYYZT9QMrJAGhoOFaZsETM7gleF1zHMHDGeUThWogAQtvfQMz6NtGTZ6F8URDFW2CUoH72foGjxbXb8yTMN5ZN60NN5iKPt//XW3w1DFEAq8MdQrumhPQTiBD8Su6DNZANW7V4ZhXbiESNXkbty+jNKS4XWHG7PF0LUxfPyYIdsEpTR8PzyAo74+kEeG8oYbsZLPEQdff50TurGlEYcx0wVbOqCupqyfEooMr9SQuIql6VFDCfydh5rSuz5NxRUwHL8xLE2DCsEL4nZ5AVp6Gd6BCUqrWgoMP6YH4rml6O6dyw4GpQcZ1mSYUhiHU8JbgXedOFp+4y8oHQPDiM4aOA5tkEa0gTKUhTDilaGeEnNZyxIQTgEMGxDKzUBLx+ErQ4mP+ny9MslicWnoIASGStb+HkPYAWUYkb0no7+Qoc9GFKK2AiOXAEKiJEQF98Fn1kPVomRZOJMoX8NY8SBqu5Iqi978oRwKfqOu58IUFhiq3PAeBDcvDClVegmXJNtUzK/VgNOJQobBM31hWPrDyBVB8GFxzoKvA/U2xonxrxgOKRadNwz5pWQ6NylOdOCtUe2lUq5vhUkmV5HJFZh3no0WNPqmipxDJA6BKMQ0KuMRjNQMglCrwVzio6YbYL/SIefjoBuRPgw+UT5pI2oqoon02jSaI8PQgzD4UnlwC3gzsCp2ZtKc1D8eh6EgaEu5OVgL3gCyD/G8YQgRV+pD9sRXHrvJYaCQKL1f7wtDkHBu+AzcfgIjlUZxDzyNuPKZgrGGj7/RgMo8WkFEORWieS8gTr2iLakIncLuoo+5RYizioT8SaMx2JIVX11nAqU3x2jdbwqBAaDBGr/gH2oqK/rTNX4VHOjHp87LBnLy9AA+78fTT0hQLx4WaTZ5iZ0KOevUavMbuCzdHn6vfW+2GSvmnRHweXwaYYD49NTQ9/POgyzYj6f5c7vTWbK7p0emOk8D+dzp3Mr+HNPUovukJk+dezjSw9MTa86Hvqcb364CyGDmT49g2H7OEd0j8sNgg19vVCmiB1jBx4q8t6nLV55zBa/ldl0pxgeve5XH0f7LEQK9/j3ArfT626A8MPzuvT0X2Hy4Puf6EcJrjf+MM84444wzzjjjjDPOOOOMM84444wzzjjjjDPOOOOMM84444wzzjgGf+j7NxWwE2mk9J9Bq546nZdK/n1Y7z4Wyc3feAnnq8CqDuUm/YMHo5U1Z0x6zPzPLwrsbUFIfEiGf0jTyF8w/HrQodqfFfc+w6B8U/3rgFl9c7lq7s2Cf4+hlZM8numv5CrxrSBsh7Xz8XsM9VQYF9mvxNC7p85E8a5zf4+hSiPjROMLjU+NbyNQg9N2ty76IENmg7rARjVfK9gJpuVM8fa24h1kCDfBGef4O69yniqweYtLSEd9LEMbPlBj8KXFLzUOPdYwxDh+e4jhzhuQS44N036vs8wJwPpd4gyvbb2CepChyvDtlc5xL2CfECB/MEBRPFZH15phvsUwGAtXvjP6v77Cf46gTkFN86psmOxTR68qg9PiWyCR480vOb8evVwihpW2GowF/c5IV/JDK5+FMTw5oV4LvwGMVIxxvTeJQQKhpaxmEbZIIJ+iX8xTvICpFnWOPvxKPHoSOUPSL2dm1rD4TqGjzV81YWIzQbhofNFe7db6E0rSlzersdFX2fFbhW8vDVkvw96Ap5/1Q1pgD8XNsn2Db6FaywLVnjZbtZUjblVrPcwuIH3EhuZeuGwfEjK2Mjkl2ozJd16JLrt4MtWb1CLOCY8I/IH/KU2bS7V2jIfGKbNSn1SqwXrDujxkD1EOgbprcWxCYZKyAZxxkEk4TuhiinWAg+2NAzXpnlIcp3smEvlIYp6wnUwwZtWgJnbbZ6/hxGoasp0aVKmdapQLQm9PhyKGL8aI2kDtyAMutphjHnWYoXEk6wU7VTbmyUEN96GHm/98CoI+MHRJRDvF9kXZ4Cbn2Fj+IENUVpLMtnuJMd92KC/jgMkJxQG6QyFCwzE29F5NP7aDqtOD3KqgXew4td7FMu0NeUk+Ep2jmiH9j2DlOC1f4Tckf5Sb4cM8dSXchwyNaL0qt5b9eN29iabj9xtWfAIgpFb1snNWORzX2sXU1bp75gcMjcg2ZILGArtKowzrSp+UP/SwnYvuckrKdhP4PjnkRaW+VeEM7Q6a2PFjGyBFtLp6SZEwMbyrg1NyhmswULFlRsu2tS1cdsV/3l8nw2RKhw97zsOIhxDinrKxkaEig1jgpNz9BigENV2haeli/7gl3XMShkyA+5TsMydTMFBBHX6m8VTh6l6fTec9gPXMRa3AR4Xpnoq60gEEU7C7e+PTYB+EsMPz+omXTUHV7IVCrzbc9RNgUUCGftmsy0W7NjZqYU+toG1PzsDswGIfSYg09cWeivLFuEbryJCYm6c9I1R2eMe1504/k/LKZKKzPdiMSAdK1cRaS821/yPDjjuVDdxKHbeGykmAsZ4wWy4BF8+xbwxD64WTLTUGHR6fuH5WYeVPsm1LnjGHkG8M4bdwvO4Rs2GYgyf5QjL08m0VnYRlL8ZaVFoa4q5RXP6Ub9ubi8++7uOhp1uGhHfQTtqgiOnalpKLsvTkN8UWw1/1bDoxyG5UvfK8HF9ylhBssB5MheH1cm0Eebl1I2qH+2yeIrAfXcWE1DFM1c8CzOtcsWACyim6IfqVW26qWx7Xp+sEAM7wbYBBtqGsZ/UAGDjDR+0pBuecjiTmj2llSwjdvoqaBrNKWuiiucTuySkWtx12wXXOYUWgjSt+TUiFIT+lpP4VoGq6grKjXzCpZBWGznBNh/5uECOGEleWqzgV47Awg882Kvj8uVKsaFTRQyPpz0n1ui9wfcLObhDncNlDTyaVLQku92JZu3rAm8/u6q97Ka8sRLfuUed3KpJxSdl1O99jmJQrM9beZMsdrqShx8nWAZO/sQTQvwm/y7eiM2dQhq0qQ5SVbie7yYQry6F+542hMauwXBmlupnhtc+tKfpP2wwjc1922q7oHnaT1vdbQc5aJ3EZuPDbG0MX4TKLYb7lS90nLpFSQg/oVgAtumpHhuvVIfW+DB12ClfZrgzl89YBqfjsp6fyol7FDJ91gmArWmrW422XoUlwfIVx1R9ehhi131YPOBl89kLX4CyCChjWdv1u1ZaWDTR1PdphGGGncN3bsqVZaUtZ9YDy8x+elmvCv6H0h/UqQ47r/eJKiNso11TEnvRvW7r5muHW8U4yadRjWtE9g8k785+r1WEIVn9Cjmjllk3iz6cY0xyCvq/YFW7oVANF1amKC5vhg3zaomqB+O8usvl5UOmbPXTGpShET87fPqQL6xXIOqrmFvlnB2jHQ15tRaGiiUuXWDWNhShXwc6fyyVHgtl2opx9nfwQvGT10h2f+owVTMvxVavWms8Kie8/gSHdNj+jL6Ok4NNW1StPjGuUlXrgGKpQliaX6aKaHOJmx3T8PxEUur5Zs+11jM1UtdSLD24a8dYGJpp/oZlRzCqzLR/Hu15luVar5MRsx5+4lu7XkSHzguF2zTtxPJ94fhBAUhsEvhqt6HbJ2NAn9TXq+ZbJEBcOt/lumAY+IptMG8vGdNTZf/bt+AWosQ7Dk38y41+08ivp2de1hLcERQSPOCWU7NY0CM5DtbIZp9O9tYdPCoG6MjSiE1x0vbMrJYw88Rn2/sNDAMQ4HptC2COyi/9uycN/BLT/apRjJY0swMNrnR8xTWGNJHI/8DH5evDSbiGLExyT1lPjlEb4pFdMcIXs4MZ8PNVko728H2BgNxDrRaaS+gkkTbvQfu+Jc1LWRIe4IBFjcrpvbN7BBCcqwDjs5zhAjeGrsTwtVbU4lYnCOCOcP/U2pSMrZ9Fx82maL75eq6YrXycyOCHjlMSoZzk3OBGPpmPlvc76ktMjFNXwyesu1vN78whr4nC07ufx2YO+oeWKH8SNpH6NzgowqDd7NbY9JFNw9RsPUU40wtmaCeiDOKEif1DnON3LXHk718QCCYmve0eSKCqxaO9OfwpUP+YoxxOafakHuH5XdrH3mBonSk1jYnaneb0wJO5Z7s9+slIPDYQGn11HrEL3azWc7rtnG3DiCWuavRCmBOXg+dh+pwxc77M3X9RPKiEOQv/QDbdlrSxQo5SiJYogR4I/MMYcFTxuFj7OFTvo3Ddrlpw8tC58XFJV+o3hZUIFNWVMykmSPgw8fK7oBSCwz77Mv4/gJo1/oqYWVgehHYya806n8zR8HrdDNLr40sEkyZ9Px6L8HixTOY1E/UVEWgeblW6C1wWC14v0LY9ZV/MEgWtngkn89isl1H00OYvTzpjehW07xx153AowdbAdb/YwrBOz0wpCj4X6hrYzq4SXkMRf1BvVFxCZnAjw7bE+4GlOHvqOYMyyrORB1rsznI6qb1gyFeNWuMLxJ1zjP0NYAxdI59U376zKIuNivSXVGU7P5wdffTtpWIY2xORb05wOdhxYPwaen9TbFcfAeljw3Xmx53DnjwYypJ885eL3getIE7LazmIPd/5QuDglr32xyEb3ylls421XfpihZiZxCX/8WsbGn1PjooViR8jQCyZgk6L8a9S8XxDiq/jRcmfi/eFxyJhagecU0y/lEkPU0e5ugvdej6Gym41YHrNS8ckg6Bte23se+H4nrJ/G/RV+KRl6Xrux/27Iuwwhp2/Lg688nzD0Af/2i450hzb/gvijeu4dxJ/PENdv3o68/zRY7zaC7OnPGHIHAblS73kpv9CMhL+B3SrGGWecccYZZ5xxxhlnnHHGGWecccYZZ5xxxqng/wMUjCMNmiIf7gAAAABJRU5ErkJggg=="/>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9" name="Google Shape;339;p5"/>
          <p:cNvGrpSpPr/>
          <p:nvPr/>
        </p:nvGrpSpPr>
        <p:grpSpPr>
          <a:xfrm>
            <a:off x="8853171" y="1278554"/>
            <a:ext cx="3046604" cy="1400921"/>
            <a:chOff x="8442229" y="1127194"/>
            <a:chExt cx="3046604" cy="1400921"/>
          </a:xfrm>
        </p:grpSpPr>
        <p:sp>
          <p:nvSpPr>
            <p:cNvPr id="340" name="Google Shape;340;p5"/>
            <p:cNvSpPr txBox="1"/>
            <p:nvPr/>
          </p:nvSpPr>
          <p:spPr>
            <a:xfrm>
              <a:off x="8442229" y="1127194"/>
              <a:ext cx="2549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Arial"/>
                  <a:ea typeface="Arial"/>
                  <a:cs typeface="Arial"/>
                  <a:sym typeface="Arial"/>
                </a:rPr>
                <a:t>ODS con los que colabora</a:t>
              </a:r>
              <a:endParaRPr sz="1400" b="0" i="0" u="none" strike="noStrike" cap="none">
                <a:solidFill>
                  <a:schemeClr val="dk1"/>
                </a:solidFill>
                <a:latin typeface="Arial"/>
                <a:ea typeface="Arial"/>
                <a:cs typeface="Arial"/>
                <a:sym typeface="Arial"/>
              </a:endParaRPr>
            </a:p>
          </p:txBody>
        </p:sp>
        <p:grpSp>
          <p:nvGrpSpPr>
            <p:cNvPr id="341" name="Google Shape;341;p5"/>
            <p:cNvGrpSpPr/>
            <p:nvPr/>
          </p:nvGrpSpPr>
          <p:grpSpPr>
            <a:xfrm>
              <a:off x="8442229" y="1463021"/>
              <a:ext cx="3046604" cy="1065094"/>
              <a:chOff x="8442229" y="1463021"/>
              <a:chExt cx="3046604" cy="1065094"/>
            </a:xfrm>
          </p:grpSpPr>
          <p:pic>
            <p:nvPicPr>
              <p:cNvPr id="342" name="Google Shape;342;p5" descr="https://upload.wikimedia.org/wikipedia/commons/thumb/3/39/Sustainable_Development_Goal-es-06.jpg/1200px-Sustainable_Development_Goal-es-06.jpg"/>
              <p:cNvPicPr preferRelativeResize="0"/>
              <p:nvPr/>
            </p:nvPicPr>
            <p:blipFill rotWithShape="1">
              <a:blip r:embed="rId8">
                <a:alphaModFix/>
              </a:blip>
              <a:srcRect/>
              <a:stretch/>
            </p:blipFill>
            <p:spPr>
              <a:xfrm>
                <a:off x="9501650" y="1463021"/>
                <a:ext cx="979117" cy="1060156"/>
              </a:xfrm>
              <a:prstGeom prst="rect">
                <a:avLst/>
              </a:prstGeom>
              <a:noFill/>
              <a:ln>
                <a:noFill/>
              </a:ln>
            </p:spPr>
          </p:pic>
          <p:pic>
            <p:nvPicPr>
              <p:cNvPr id="343" name="Google Shape;343;p5" descr="Energía - Desarrollo Sostenible"/>
              <p:cNvPicPr preferRelativeResize="0"/>
              <p:nvPr/>
            </p:nvPicPr>
            <p:blipFill rotWithShape="1">
              <a:blip r:embed="rId9">
                <a:alphaModFix/>
              </a:blip>
              <a:srcRect/>
              <a:stretch/>
            </p:blipFill>
            <p:spPr>
              <a:xfrm>
                <a:off x="8442229" y="1464112"/>
                <a:ext cx="1007614" cy="1063429"/>
              </a:xfrm>
              <a:prstGeom prst="rect">
                <a:avLst/>
              </a:prstGeom>
              <a:noFill/>
              <a:ln>
                <a:noFill/>
              </a:ln>
            </p:spPr>
          </p:pic>
          <p:pic>
            <p:nvPicPr>
              <p:cNvPr id="344" name="Google Shape;344;p5" descr="Objetivo de Desarrollo Sostenible 13 - Wikipedia, la enciclopedia libre"/>
              <p:cNvPicPr preferRelativeResize="0"/>
              <p:nvPr/>
            </p:nvPicPr>
            <p:blipFill rotWithShape="1">
              <a:blip r:embed="rId10">
                <a:alphaModFix/>
              </a:blip>
              <a:srcRect/>
              <a:stretch/>
            </p:blipFill>
            <p:spPr>
              <a:xfrm>
                <a:off x="10532574" y="1463021"/>
                <a:ext cx="956259" cy="1065094"/>
              </a:xfrm>
              <a:prstGeom prst="rect">
                <a:avLst/>
              </a:prstGeom>
              <a:noFill/>
              <a:ln>
                <a:noFill/>
              </a:ln>
            </p:spPr>
          </p:pic>
        </p:grpSp>
      </p:grpSp>
      <p:sp>
        <p:nvSpPr>
          <p:cNvPr id="345" name="Google Shape;345;p5"/>
          <p:cNvSpPr/>
          <p:nvPr/>
        </p:nvSpPr>
        <p:spPr>
          <a:xfrm>
            <a:off x="304390" y="1615472"/>
            <a:ext cx="4781315" cy="1087017"/>
          </a:xfrm>
          <a:prstGeom prst="rect">
            <a:avLst/>
          </a:prstGeom>
          <a:solidFill>
            <a:srgbClr val="102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6" name="Google Shape;346;p5"/>
          <p:cNvSpPr txBox="1"/>
          <p:nvPr/>
        </p:nvSpPr>
        <p:spPr>
          <a:xfrm>
            <a:off x="304390" y="1268907"/>
            <a:ext cx="2784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Arial"/>
                <a:ea typeface="Arial"/>
                <a:cs typeface="Arial"/>
                <a:sym typeface="Arial"/>
              </a:rPr>
              <a:t>Objetivo</a:t>
            </a:r>
            <a:endParaRPr sz="1400" b="0" i="0" u="none" strike="noStrike" cap="none">
              <a:solidFill>
                <a:schemeClr val="dk1"/>
              </a:solidFill>
              <a:latin typeface="Arial"/>
              <a:ea typeface="Arial"/>
              <a:cs typeface="Arial"/>
              <a:sym typeface="Arial"/>
            </a:endParaRPr>
          </a:p>
        </p:txBody>
      </p:sp>
      <p:sp>
        <p:nvSpPr>
          <p:cNvPr id="347" name="Google Shape;347;p5"/>
          <p:cNvSpPr/>
          <p:nvPr/>
        </p:nvSpPr>
        <p:spPr>
          <a:xfrm>
            <a:off x="491739" y="1714532"/>
            <a:ext cx="4406616"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1" i="0" u="none" strike="noStrike" cap="none">
                <a:solidFill>
                  <a:schemeClr val="lt1"/>
                </a:solidFill>
                <a:latin typeface="Arial"/>
                <a:ea typeface="Arial"/>
                <a:cs typeface="Arial"/>
                <a:sym typeface="Arial"/>
              </a:rPr>
              <a:t>Realizar un consumo responsable de la energía necesaria para nuestras actividades, promoviendo la eficiencia energética, el uso de fuentes alternativas y la reducción de emisiones de GEI.</a:t>
            </a:r>
            <a:endParaRPr sz="1200" b="1" i="0" u="none" strike="noStrike" cap="none">
              <a:solidFill>
                <a:schemeClr val="lt1"/>
              </a:solidFill>
              <a:latin typeface="Arial"/>
              <a:ea typeface="Arial"/>
              <a:cs typeface="Arial"/>
              <a:sym typeface="Arial"/>
            </a:endParaRPr>
          </a:p>
        </p:txBody>
      </p:sp>
      <p:sp>
        <p:nvSpPr>
          <p:cNvPr id="348" name="Google Shape;348;p5"/>
          <p:cNvSpPr txBox="1"/>
          <p:nvPr/>
        </p:nvSpPr>
        <p:spPr>
          <a:xfrm>
            <a:off x="292225" y="3003013"/>
            <a:ext cx="816737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rgbClr val="000000"/>
                </a:solidFill>
                <a:latin typeface="Arial"/>
                <a:ea typeface="Arial"/>
                <a:cs typeface="Arial"/>
                <a:sym typeface="Arial"/>
              </a:rPr>
              <a:t>¿Qué hicimos en materia de Gestión de la energía y emisiones?</a:t>
            </a:r>
            <a:endParaRPr sz="1400" b="0" i="0" u="none" strike="noStrike" cap="none">
              <a:solidFill>
                <a:srgbClr val="000000"/>
              </a:solidFill>
              <a:latin typeface="Arial"/>
              <a:ea typeface="Arial"/>
              <a:cs typeface="Arial"/>
              <a:sym typeface="Arial"/>
            </a:endParaRPr>
          </a:p>
        </p:txBody>
      </p:sp>
      <p:pic>
        <p:nvPicPr>
          <p:cNvPr id="349" name="Google Shape;349;p5"/>
          <p:cNvPicPr preferRelativeResize="0"/>
          <p:nvPr/>
        </p:nvPicPr>
        <p:blipFill rotWithShape="1">
          <a:blip r:embed="rId11">
            <a:alphaModFix/>
          </a:blip>
          <a:srcRect l="27404" t="31444" r="51783" b="55841"/>
          <a:stretch/>
        </p:blipFill>
        <p:spPr>
          <a:xfrm>
            <a:off x="9345821" y="231806"/>
            <a:ext cx="2310000" cy="792000"/>
          </a:xfrm>
          <a:prstGeom prst="rect">
            <a:avLst/>
          </a:prstGeom>
          <a:noFill/>
          <a:ln>
            <a:noFill/>
          </a:ln>
        </p:spPr>
      </p:pic>
      <p:sp>
        <p:nvSpPr>
          <p:cNvPr id="350" name="Google Shape;350;p5"/>
          <p:cNvSpPr/>
          <p:nvPr/>
        </p:nvSpPr>
        <p:spPr>
          <a:xfrm>
            <a:off x="612813" y="396599"/>
            <a:ext cx="88873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rgbClr val="102A52"/>
                </a:solidFill>
                <a:latin typeface="Arial"/>
                <a:ea typeface="Arial"/>
                <a:cs typeface="Arial"/>
                <a:sym typeface="Arial"/>
              </a:rPr>
              <a:t>Prácticas puestas en valor</a:t>
            </a:r>
            <a:endParaRPr sz="2400" b="0" i="0" u="none" strike="noStrike" cap="none">
              <a:solidFill>
                <a:srgbClr val="102A5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55"/>
        <p:cNvGrpSpPr/>
        <p:nvPr/>
      </p:nvGrpSpPr>
      <p:grpSpPr>
        <a:xfrm>
          <a:off x="0" y="0"/>
          <a:ext cx="0" cy="0"/>
          <a:chOff x="0" y="0"/>
          <a:chExt cx="0" cy="0"/>
        </a:xfrm>
      </p:grpSpPr>
      <p:sp>
        <p:nvSpPr>
          <p:cNvPr id="356" name="Google Shape;356;p31" descr="Huella de Carbono: ¿qué sucederá cuando el Alcance 3 nos alcance? - AsGree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357" name="Google Shape;357;p31"/>
          <p:cNvGrpSpPr/>
          <p:nvPr/>
        </p:nvGrpSpPr>
        <p:grpSpPr>
          <a:xfrm>
            <a:off x="4233786" y="3753676"/>
            <a:ext cx="2920357" cy="2791346"/>
            <a:chOff x="3991373" y="3656172"/>
            <a:chExt cx="2920357" cy="2791346"/>
          </a:xfrm>
        </p:grpSpPr>
        <p:sp>
          <p:nvSpPr>
            <p:cNvPr id="358" name="Google Shape;358;p31"/>
            <p:cNvSpPr txBox="1"/>
            <p:nvPr/>
          </p:nvSpPr>
          <p:spPr>
            <a:xfrm>
              <a:off x="3991373" y="5577996"/>
              <a:ext cx="2920357" cy="869522"/>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2000"/>
                <a:buFont typeface="Twentieth Century"/>
                <a:buNone/>
              </a:pPr>
              <a:r>
                <a:rPr lang="es-ES" sz="1200" b="0" i="0" u="none" strike="noStrike" cap="none">
                  <a:solidFill>
                    <a:schemeClr val="dk1"/>
                  </a:solidFill>
                  <a:latin typeface="Arial"/>
                  <a:ea typeface="Arial"/>
                  <a:cs typeface="Arial"/>
                  <a:sym typeface="Arial"/>
                </a:rPr>
                <a:t>Crear una estructura de Medio ambiente y sustentabilidad con Gerencia, jefaturas y técnicos ambientales.</a:t>
              </a:r>
              <a:endParaRPr sz="1200" b="0" i="0" u="none" strike="noStrike" cap="none">
                <a:solidFill>
                  <a:schemeClr val="dk1"/>
                </a:solidFill>
                <a:latin typeface="Arial"/>
                <a:ea typeface="Arial"/>
                <a:cs typeface="Arial"/>
                <a:sym typeface="Arial"/>
              </a:endParaRPr>
            </a:p>
          </p:txBody>
        </p:sp>
        <p:pic>
          <p:nvPicPr>
            <p:cNvPr id="359" name="Google Shape;359;p31"/>
            <p:cNvPicPr preferRelativeResize="0"/>
            <p:nvPr/>
          </p:nvPicPr>
          <p:blipFill rotWithShape="1">
            <a:blip r:embed="rId3">
              <a:alphaModFix/>
            </a:blip>
            <a:srcRect/>
            <a:stretch/>
          </p:blipFill>
          <p:spPr>
            <a:xfrm>
              <a:off x="4105294" y="3656172"/>
              <a:ext cx="2692515" cy="1568971"/>
            </a:xfrm>
            <a:prstGeom prst="rect">
              <a:avLst/>
            </a:prstGeom>
            <a:noFill/>
            <a:ln>
              <a:noFill/>
            </a:ln>
          </p:spPr>
        </p:pic>
      </p:grpSp>
      <p:sp>
        <p:nvSpPr>
          <p:cNvPr id="360" name="Google Shape;360;p31"/>
          <p:cNvSpPr txBox="1"/>
          <p:nvPr/>
        </p:nvSpPr>
        <p:spPr>
          <a:xfrm>
            <a:off x="1778700" y="944474"/>
            <a:ext cx="8634600" cy="8694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2000"/>
              <a:buFont typeface="Twentieth Century"/>
              <a:buNone/>
            </a:pPr>
            <a:r>
              <a:rPr lang="es-ES" sz="1800" b="1" i="0" u="none" strike="noStrike" cap="none">
                <a:solidFill>
                  <a:schemeClr val="dk1"/>
                </a:solidFill>
                <a:latin typeface="Arial"/>
                <a:ea typeface="Arial"/>
                <a:cs typeface="Arial"/>
                <a:sym typeface="Arial"/>
              </a:rPr>
              <a:t>Ordenar el proceso de identificación y acción de HC</a:t>
            </a:r>
            <a:endParaRPr sz="1800" b="1" i="0" u="none" strike="noStrike" cap="none">
              <a:solidFill>
                <a:schemeClr val="dk1"/>
              </a:solidFill>
              <a:latin typeface="Arial"/>
              <a:ea typeface="Arial"/>
              <a:cs typeface="Arial"/>
              <a:sym typeface="Arial"/>
            </a:endParaRPr>
          </a:p>
        </p:txBody>
      </p:sp>
      <p:grpSp>
        <p:nvGrpSpPr>
          <p:cNvPr id="361" name="Google Shape;361;p31"/>
          <p:cNvGrpSpPr/>
          <p:nvPr/>
        </p:nvGrpSpPr>
        <p:grpSpPr>
          <a:xfrm>
            <a:off x="10079418" y="3898993"/>
            <a:ext cx="1733550" cy="2659912"/>
            <a:chOff x="10079418" y="3801489"/>
            <a:chExt cx="1733550" cy="2659912"/>
          </a:xfrm>
        </p:grpSpPr>
        <p:sp>
          <p:nvSpPr>
            <p:cNvPr id="362" name="Google Shape;362;p31"/>
            <p:cNvSpPr txBox="1"/>
            <p:nvPr/>
          </p:nvSpPr>
          <p:spPr>
            <a:xfrm>
              <a:off x="10079418" y="5591879"/>
              <a:ext cx="1733550" cy="869522"/>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0000"/>
                </a:buClr>
                <a:buSzPts val="1400"/>
                <a:buFont typeface="Arial"/>
                <a:buNone/>
              </a:pPr>
              <a:r>
                <a:rPr lang="es-ES" sz="1200" b="0" i="0" u="none" strike="noStrike" cap="none">
                  <a:solidFill>
                    <a:schemeClr val="dk1"/>
                  </a:solidFill>
                  <a:latin typeface="Arial"/>
                  <a:ea typeface="Arial"/>
                  <a:cs typeface="Arial"/>
                  <a:sym typeface="Arial"/>
                </a:rPr>
                <a:t>Alianzas estratégicas</a:t>
              </a:r>
              <a:endParaRPr sz="12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1400"/>
                <a:buFont typeface="Arial"/>
                <a:buNone/>
              </a:pPr>
              <a:r>
                <a:rPr lang="es-ES" sz="1200" b="0" i="0" u="none" strike="noStrike" cap="none">
                  <a:solidFill>
                    <a:schemeClr val="dk1"/>
                  </a:solidFill>
                  <a:latin typeface="Arial"/>
                  <a:ea typeface="Arial"/>
                  <a:cs typeface="Arial"/>
                  <a:sym typeface="Arial"/>
                </a:rPr>
                <a:t>Consorcios</a:t>
              </a:r>
              <a:endParaRPr sz="12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1400"/>
                <a:buFont typeface="Arial"/>
                <a:buNone/>
              </a:pPr>
              <a:r>
                <a:rPr lang="es-ES" sz="1200" b="0" i="0" u="none" strike="noStrike" cap="none">
                  <a:solidFill>
                    <a:schemeClr val="dk1"/>
                  </a:solidFill>
                  <a:latin typeface="Arial"/>
                  <a:ea typeface="Arial"/>
                  <a:cs typeface="Arial"/>
                  <a:sym typeface="Arial"/>
                </a:rPr>
                <a:t>Células</a:t>
              </a:r>
              <a:endParaRPr sz="1200" b="0" i="0" u="none" strike="noStrike" cap="none">
                <a:solidFill>
                  <a:schemeClr val="dk1"/>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1400"/>
                <a:buFont typeface="Arial"/>
                <a:buNone/>
              </a:pPr>
              <a:r>
                <a:rPr lang="es-ES" sz="1200" b="0" i="0" u="none" strike="noStrike" cap="none">
                  <a:solidFill>
                    <a:schemeClr val="dk1"/>
                  </a:solidFill>
                  <a:latin typeface="Arial"/>
                  <a:ea typeface="Arial"/>
                  <a:cs typeface="Arial"/>
                  <a:sym typeface="Arial"/>
                </a:rPr>
                <a:t>grupos P.C</a:t>
              </a:r>
              <a:endParaRPr sz="1200" b="0" i="0" u="none" strike="noStrike" cap="none">
                <a:solidFill>
                  <a:schemeClr val="dk1"/>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1400"/>
                <a:buFont typeface="Arial"/>
                <a:buNone/>
              </a:pPr>
              <a:endParaRPr sz="1200" b="0" i="0" u="none" strike="noStrike" cap="none">
                <a:solidFill>
                  <a:schemeClr val="dk1"/>
                </a:solidFill>
                <a:latin typeface="Arial"/>
                <a:ea typeface="Arial"/>
                <a:cs typeface="Arial"/>
                <a:sym typeface="Arial"/>
              </a:endParaRPr>
            </a:p>
          </p:txBody>
        </p:sp>
        <p:pic>
          <p:nvPicPr>
            <p:cNvPr id="363" name="Google Shape;363;p31"/>
            <p:cNvPicPr preferRelativeResize="0"/>
            <p:nvPr/>
          </p:nvPicPr>
          <p:blipFill rotWithShape="1">
            <a:blip r:embed="rId4">
              <a:alphaModFix/>
            </a:blip>
            <a:srcRect/>
            <a:stretch/>
          </p:blipFill>
          <p:spPr>
            <a:xfrm>
              <a:off x="10079418" y="3801489"/>
              <a:ext cx="1733550" cy="1552575"/>
            </a:xfrm>
            <a:prstGeom prst="rect">
              <a:avLst/>
            </a:prstGeom>
            <a:noFill/>
            <a:ln>
              <a:noFill/>
            </a:ln>
          </p:spPr>
        </p:pic>
      </p:grpSp>
      <p:grpSp>
        <p:nvGrpSpPr>
          <p:cNvPr id="364" name="Google Shape;364;p31"/>
          <p:cNvGrpSpPr/>
          <p:nvPr/>
        </p:nvGrpSpPr>
        <p:grpSpPr>
          <a:xfrm>
            <a:off x="296349" y="3699800"/>
            <a:ext cx="3529800" cy="2926394"/>
            <a:chOff x="621676" y="3602296"/>
            <a:chExt cx="3529800" cy="2926394"/>
          </a:xfrm>
        </p:grpSpPr>
        <p:sp>
          <p:nvSpPr>
            <p:cNvPr id="365" name="Google Shape;365;p31"/>
            <p:cNvSpPr txBox="1"/>
            <p:nvPr/>
          </p:nvSpPr>
          <p:spPr>
            <a:xfrm>
              <a:off x="621676" y="5524590"/>
              <a:ext cx="3529800" cy="1004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000"/>
                <a:buFont typeface="Twentieth Century"/>
                <a:buNone/>
              </a:pPr>
              <a:r>
                <a:rPr lang="es-ES" sz="1200" b="0" i="0" u="none" strike="noStrike" cap="none">
                  <a:solidFill>
                    <a:schemeClr val="dk1"/>
                  </a:solidFill>
                  <a:latin typeface="Arial"/>
                  <a:ea typeface="Arial"/>
                  <a:cs typeface="Arial"/>
                  <a:sym typeface="Arial"/>
                </a:rPr>
                <a:t>A. Incluir dentro de los reportes de sustentabilidad los países de Brasil, Colombia y Bolivia. En el primer reporte solo tuvo alcance a Argentina.</a:t>
              </a:r>
              <a:endParaRPr sz="12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2000"/>
                <a:buFont typeface="Twentieth Century"/>
                <a:buNone/>
              </a:pPr>
              <a:r>
                <a:rPr lang="es-ES" sz="1200" b="0" i="0" u="none" strike="noStrike" cap="none">
                  <a:solidFill>
                    <a:schemeClr val="dk1"/>
                  </a:solidFill>
                  <a:latin typeface="Arial"/>
                  <a:ea typeface="Arial"/>
                  <a:cs typeface="Arial"/>
                  <a:sym typeface="Arial"/>
                </a:rPr>
                <a:t>B. Ampliar las mediciones a Alcance 2 y 3</a:t>
              </a:r>
              <a:endParaRPr sz="1200" b="0" i="0" u="none" strike="noStrike" cap="none">
                <a:solidFill>
                  <a:srgbClr val="000000"/>
                </a:solidFill>
                <a:latin typeface="Arial"/>
                <a:ea typeface="Arial"/>
                <a:cs typeface="Arial"/>
                <a:sym typeface="Arial"/>
              </a:endParaRPr>
            </a:p>
          </p:txBody>
        </p:sp>
        <p:pic>
          <p:nvPicPr>
            <p:cNvPr id="366" name="Google Shape;366;p31"/>
            <p:cNvPicPr preferRelativeResize="0"/>
            <p:nvPr/>
          </p:nvPicPr>
          <p:blipFill rotWithShape="1">
            <a:blip r:embed="rId5">
              <a:alphaModFix/>
            </a:blip>
            <a:srcRect/>
            <a:stretch/>
          </p:blipFill>
          <p:spPr>
            <a:xfrm>
              <a:off x="1331578" y="3602296"/>
              <a:ext cx="2109996" cy="1885050"/>
            </a:xfrm>
            <a:prstGeom prst="rect">
              <a:avLst/>
            </a:prstGeom>
            <a:noFill/>
            <a:ln>
              <a:noFill/>
            </a:ln>
          </p:spPr>
        </p:pic>
      </p:grpSp>
      <p:pic>
        <p:nvPicPr>
          <p:cNvPr id="367" name="Google Shape;367;p31"/>
          <p:cNvPicPr preferRelativeResize="0"/>
          <p:nvPr/>
        </p:nvPicPr>
        <p:blipFill rotWithShape="1">
          <a:blip r:embed="rId6">
            <a:alphaModFix/>
          </a:blip>
          <a:srcRect/>
          <a:stretch/>
        </p:blipFill>
        <p:spPr>
          <a:xfrm>
            <a:off x="4239675" y="1559071"/>
            <a:ext cx="3712650" cy="2132473"/>
          </a:xfrm>
          <a:prstGeom prst="rect">
            <a:avLst/>
          </a:prstGeom>
          <a:noFill/>
          <a:ln>
            <a:noFill/>
          </a:ln>
        </p:spPr>
      </p:pic>
      <p:grpSp>
        <p:nvGrpSpPr>
          <p:cNvPr id="368" name="Google Shape;368;p31"/>
          <p:cNvGrpSpPr/>
          <p:nvPr/>
        </p:nvGrpSpPr>
        <p:grpSpPr>
          <a:xfrm>
            <a:off x="7561780" y="3872426"/>
            <a:ext cx="2110000" cy="2638425"/>
            <a:chOff x="7291705" y="3774922"/>
            <a:chExt cx="2110000" cy="2638425"/>
          </a:xfrm>
        </p:grpSpPr>
        <p:sp>
          <p:nvSpPr>
            <p:cNvPr id="369" name="Google Shape;369;p31"/>
            <p:cNvSpPr txBox="1"/>
            <p:nvPr/>
          </p:nvSpPr>
          <p:spPr>
            <a:xfrm>
              <a:off x="7507711" y="5496825"/>
              <a:ext cx="1677988" cy="916522"/>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2000"/>
                <a:buFont typeface="Twentieth Century"/>
                <a:buNone/>
              </a:pPr>
              <a:r>
                <a:rPr lang="es-ES" sz="1200" b="0" i="0" u="none" strike="noStrike" cap="none">
                  <a:solidFill>
                    <a:schemeClr val="dk1"/>
                  </a:solidFill>
                  <a:latin typeface="Arial"/>
                  <a:ea typeface="Arial"/>
                  <a:cs typeface="Arial"/>
                  <a:sym typeface="Arial"/>
                </a:rPr>
                <a:t>Herramienta medición de energías</a:t>
              </a:r>
              <a:endParaRPr sz="1200" b="0" i="0" u="none" strike="noStrike" cap="none">
                <a:solidFill>
                  <a:schemeClr val="dk1"/>
                </a:solidFill>
                <a:latin typeface="Arial"/>
                <a:ea typeface="Arial"/>
                <a:cs typeface="Arial"/>
                <a:sym typeface="Arial"/>
              </a:endParaRPr>
            </a:p>
          </p:txBody>
        </p:sp>
        <p:pic>
          <p:nvPicPr>
            <p:cNvPr id="370" name="Google Shape;370;p31"/>
            <p:cNvPicPr preferRelativeResize="0"/>
            <p:nvPr/>
          </p:nvPicPr>
          <p:blipFill rotWithShape="1">
            <a:blip r:embed="rId7">
              <a:alphaModFix/>
            </a:blip>
            <a:srcRect/>
            <a:stretch/>
          </p:blipFill>
          <p:spPr>
            <a:xfrm>
              <a:off x="7291705" y="3774922"/>
              <a:ext cx="2110000" cy="1568971"/>
            </a:xfrm>
            <a:prstGeom prst="rect">
              <a:avLst/>
            </a:prstGeom>
            <a:noFill/>
            <a:ln>
              <a:noFill/>
            </a:ln>
          </p:spPr>
        </p:pic>
      </p:grpSp>
      <p:grpSp>
        <p:nvGrpSpPr>
          <p:cNvPr id="371" name="Google Shape;371;p31"/>
          <p:cNvGrpSpPr/>
          <p:nvPr/>
        </p:nvGrpSpPr>
        <p:grpSpPr>
          <a:xfrm>
            <a:off x="292225" y="241960"/>
            <a:ext cx="11607550" cy="769236"/>
            <a:chOff x="315687" y="241960"/>
            <a:chExt cx="10257720" cy="769236"/>
          </a:xfrm>
        </p:grpSpPr>
        <p:sp>
          <p:nvSpPr>
            <p:cNvPr id="372" name="Google Shape;372;p31"/>
            <p:cNvSpPr/>
            <p:nvPr/>
          </p:nvSpPr>
          <p:spPr>
            <a:xfrm>
              <a:off x="315687" y="243667"/>
              <a:ext cx="9481622" cy="767529"/>
            </a:xfrm>
            <a:prstGeom prst="rect">
              <a:avLst/>
            </a:prstGeom>
            <a:solidFill>
              <a:srgbClr val="70CE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3" name="Google Shape;373;p31"/>
            <p:cNvSpPr/>
            <p:nvPr/>
          </p:nvSpPr>
          <p:spPr>
            <a:xfrm>
              <a:off x="9878459"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4" name="Google Shape;374;p31"/>
            <p:cNvSpPr/>
            <p:nvPr/>
          </p:nvSpPr>
          <p:spPr>
            <a:xfrm>
              <a:off x="101371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5" name="Google Shape;375;p31"/>
            <p:cNvSpPr/>
            <p:nvPr/>
          </p:nvSpPr>
          <p:spPr>
            <a:xfrm>
              <a:off x="103958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76" name="Google Shape;376;p31" descr="data:image/png;base64,iVBORw0KGgoAAAANSUhEUgAAAOEAAADhCAMAAAAJbSJIAAAAt1BMVEX7thj8/v/6///7sgD7tAD5thn7sQD4/f/4///4sgD6/f/4sAD6tRD5+/v879v4th370pH7v1D515379ez86cn8/vv6ti7758X73rT4uTn6+Pb5yXj7wVf68uT66tH7vEL626b5zof4xGb68t773qz3qQD6+fH305X4xm74vVT4x3X74rv5tCX57NX6vkj89Oj558PzwmD3vFn35tD2ujPzyW76363216zzuTn3x4Dw3sD1zIf12bLCoxzpAAAabklEQVR4nO19C1/iPPN2kzZN0iQEKOFQaAXUglBgdX1vV93v/7nemYJaDq7sfXjE/XPtb3cVero6kzk1nXjeGWecccYZZ5xxxhln/F+CZZYx9tlX8V/C2mWj8Wcz7HFxJT/7Kv5L6JGItf3sq/gvEWZiFvzRDPWqJb3TYChDGW5DyWJnG2s32zAptbVMK8lsqMqNy6+UDMB0WutJ+FCCHfXk9TXsZpkKq7rKlJL4q4Uj+KEGY6vwKAoOauErpcD+wjYKftWhYnBs+AQ+DnFj68GPkq13L096lCXzu61ddOZ6l2Gw3mrBRtlQ2qC/aN2H642/6WbWamWdZg8uS9//jPM4uw0Y7LDowQXcLrLWG0NZz7Khj0zHWRIvbpU3WOBBsqbSjXmSJ/OG1j+ybK6s381aSzXPsh/rK+w028BxnrV6cHESvoS9yp8/hEp5xLdBErUn6BrlAsCuqLlnQZNEbZUL/MjIDvzPBTEzydqx4JRGdOrJNBJLuOeTiPCb1+tQi8jEcPBgxCNCuLkNprCDEDRTA2MIJcYMdE8Q2EbVOG+ohPCen3I8EU8GmsWcIyt1ScrLOY5hjRqyDZOHOxsxv2ai5mhUl0PChzJoUtdWsSGj0aiv5pw+9K8MTZi8ElE2axq3kmHN0AvNZCcyfBS83iiTRKbHrOIuqU9MtFBjQi5Ho+epqkW0O+1GvKaAYRqysEb4Mowj0sNDTUZdQ2rKW0UOWeGXEzh5+wiCwDA6jqEY+0EQgAxz75VhESAJI/pSfYvoWKVwyyUIivc2DGEjzrv+5jC6QQwIWLMLSjpKzYVhwHChtNZSuORaX+dGyDeGjRDOUR6qIVVmqNKvDCl8pI/zRkcz5GMwDP4VcXTkN8mGIViXsGNoX+umcH2dRHlRgNqK5Zqh13N8wRcvDINHEaWiGXhLYZ6UbsadNjKUYJCWxFwqG9Y4WfbIAYZMDiPqVRiSWzR5RzG8pG/YMEwOMHRiDLZSDmliUvUiw7bHCjkHGWrZ5HxqHc3Big5r6VKVDPWU0DolauM2/L/45ZPIwA5Tw5dSKz8AhjXferZBaS30kMygTfcZDrScc650/KqlYgCG+CiGQbPbvSrx8Fd3zZC3/J2NgCEh44CVDKlo1PmaodWe9eeEz1QR82i5Zsh8GVq/ZBhMBLmjqK7lYcJa1GryPLRhxk1yiyYHGcIN0A0a/YrhTfvWiU6VIR/oYwP7wJd+CS1na4a0GexsgzI0cRzf+kMaL8S3+kaG6Sq58DvUpAswci3VRoY6CKS0pQxZ0BJpYcSoHDDaCykd9qmAm1DE1Ji+jwxNksbfP2BIYHwmD4WuMDSrVTw+xpRWYMP5mqG42d0Tx6EBfzEFhnmfJg9rhg4Uexl2eELhejuKtR3JvfunTudpsNbSMCedMCHdMoSw3oXg/QEhMw0UL7mhI+kBQ8NFHHzAEHyDQ0IVhuBk/t9vRvYsSNcMk70RXNrSfmNwHwBDUMg0Wstw0BjAfeF00ud8Lm3JsCHwVpSWhnmCDq8zXlsHHxq84B1oclN5oO8tYfgMtfQS0qyPtHTQmyWGFhVLE80ad+3fzM5Ye2NpFv6uFQaG4AykBitCnTcUxm1sqQZv8Y3TRx801vNKLW2PH8CzoAyXEvz57LrL86IMtSQY4uI6cRkYMjAzc+5iVY5DUOIqQ1Lxhy8MmWoaXpcVb3H8OHxF0Bdrhs29eA8YcrA0HjLMCwsK9sIQHEiH0D6YDtrQvRzJyLogJcMLvwlbggaLRqn2QcrBMTkKWdW0OdUqdWRc2lJmWYO6y3B95T1wKRAA10hU8RZgliGw2Gb4m/ww2NvI8G7PClcZusJ/ImaHoWxSsE82Af4eOI4NQ/DSLo6TnD7j1TCbGJPHoG29JVgzGUwIr9+WDBnEABEyvCR02XZRggwpkKswnBHIqP8ZQ5VGa1MKMf1BhhDTlAyDMS0ZUmLhkzXDGxotwnAV0YsgnNMNQ7ig1bUqKJ2XJqEhyFCpEadTRflChRMiRnfAMAwwpjHmOoCYhkowmHkRyJwn7DVqWwbhFaX1ABi24TLKmAYirN8jqXsGgxtjFrveEIYQMOTNfn9UXPGkbcMU/WEeicd+H+JSiGkCtjLGqiuIK6egmhwYcnrRo7wDGr9yKYby7JnQkfYGwj2AcHn3OTfRD7Cl6az/OA6/GzefzrlZhGoe8da0w6OWBD0RPThU1Kz/pCay3oq6Z7iMa7Clk8f+6KjI+xVBn5cMo4cDDMMFpZA10B7EpW2m6/CvykHcRIiiQ8WjVhkXM13kHAxpmqItpfTHmEbDwMKIcgWmPGB0G4y1TZSpRoIRFH8IpyJyhIpM3aDXiFwCW/QMjyITuYZWORc90FdKMbkA57ICJwG/XS9wgEM08VsM/e6aoZju+nvMD39mWSvLaveQ4LWtLbKsp1qYF7Yy2/yeTbXX/55NtO7NY5ddPCwG8me2uB99X2AwC/vcrJO6ct9v2ZPUy6c0r40ku/2OB/ne9NlyniaU30CQquHHfDW/CazqfF/0fDg3nP1hCV/N15cRwqFa31tZ47cYqnStpYk9tJu/iXsC+Asajf9ufwT/BvhFGPov326+8Tb/lR+t/1tvGJY7rIE/qesWjZfl4RUe5mWXlxO9XUb1o2MBvoU6ZMjT3bD7fwaI5mJR39egf+nokAY4h6b0nxY5/34V2MIgzfYixn8LGHCsE4vpf3WKY6B/S/F+C2jx1gyPqgx8RdxvMv3U/0MfNujpJijt7oXdfwjk1SYo7X/mMPwvoTbDkNi9oPRj7NwUrd/75hOh28k6KI0PesOiLLQXVq2D8kKXZXgJH0Lio2yPqZfCnmVStttYuseKvW1bpcs6PeyHZfuyGh9i4d8WsHu5Fxwb6/9W4eMAjb9IidvjXmUBH05TboZuDAv/anOQ8hFCuP72QwRjkQBDx5/2g1L8upMnPcaWSdLF06h50pRWPiQ1ZlX/MkmS7DWXsd3cJXETeAXTWmLyxa1i7dgMtJVp3pwkMSK5hB3TPHkG9x6ucnMLFO/zPO7JqySZyUnSCq0cJUZipSzJaxC4+1nSDDx/nmc3kIKVB+mleLQ83n3KchA+5O3IkIwOhxQjaupSTriYoqVVLZJb5s8hl5X9MsmlL6V7BkkIJZEYSj2lEQTM3NxCQE4gx4BQffhAsehPaeKxXkKin1J7EF0TuHZ2R6O8LbuEzlRT0B9eUKdcM092KGQtELplkDV6fode3uGTA0Qvx1MLd8RQsPhcotRSvjy4OWsnkBCoBc3LyqfqED4K5JyutHJGjCDjoFnpZYK+MOnyLjFCypWLJj1IpWoSMmPS02FCr27qj5eQh436hR7DrcGsKoRI6ltogwdOIffrUtr3m4R2pRxRAjIMc5qYO2RIRF8C38t2ffQNlG00ghtnxnd3gyO0FFQGclp09/neM5n1LYDjm6IwZB5uGJpUIcPgQkSgQ4omIsRijN+JyKMMnxwd3FMTX1usHbVtQuhQAsOh0tcLggV5K5skwoqAF8J5V5r5rchVGCaFXzLUPUd4BJoFVxDVJMpQMawiNJX2kwhSOauPcOCWQdZeevzO4aDUBiPOp7MIQroXhnQcIkNQ0kwWmA23MSL1F5zfav0TkuMbDnm8VZdUDFhCTI4yHMLoXRfkmWyJBSUDLKJCntlGHXbu/oWhEXVVMgym1GVi7iNDQ29QhgrujuBgCAKQYQ/lcwRDOdyEbO9E9kxrauYwRtaWFhhCGq6AIapS5nvXMSUXJcMaXrX/TdDRmJLLEKtPZIwM6SiMOUT1LyWWMI+GDs8XgqzpOFiaOHIXG4aUmBgZ+mBoRDLkoM0SGJKOAoZw0CZWrZmfGNPTRz28gBR+U+1eHt6c4S2MV1HHf2FoHLVdAgwFMgxzQ3ovDGHQ9C56xZqhXDOkCU/hNrwyhPsOVGoUDhhSPgf17dP5FsNoCgxBOVtk8Qh3FsYJzV1UzF8YDpEhMT/aveIIiqxI1gzj9wTOgufIcNEPXhguUjrs0ncYlnoz5VWGHUMbFYaWTUHYHY71NRE9k1Z4RevULF8Y0jlv9VGGYSzmAwF6IbNosRLNXYZw4osjtFQPNkFpS713P3QbBmq+Sf+BYa0u4vl7MmTgz9lYVBk2YTDF7o0hGBpXNA0F/03JDc2va+aOkJtXS3NDeTOiUjNKJz3DJ77M6KJO85+kytAY8Bw/jmAYNDdBaV2+u3W4iHhnY2mRoQfxj3mPoSelHFNaYTiciiQhFYYZT9QMrJAGhoOFaZsETM7gleF1zHMHDGeUThWogAQtvfQMz6NtGTZ6F8URDFW2CUoH72foGjxbXb8yTMN5ZN60NN5iKPt//XW3w1DFEAq8MdQrumhPQTiBD8Su6DNZANW7V4ZhXbiESNXkbty+jNKS4XWHG7PF0LUxfPyYIdsEpTR8PzyAo74+kEeG8oYbsZLPEQdff50TurGlEYcx0wVbOqCupqyfEooMr9SQuIql6VFDCfydh5rSuz5NxRUwHL8xLE2DCsEL4nZ5AVp6Gd6BCUqrWgoMP6YH4rml6O6dyw4GpQcZ1mSYUhiHU8JbgXedOFp+4y8oHQPDiM4aOA5tkEa0gTKUhTDilaGeEnNZyxIQTgEMGxDKzUBLx+ErQ4mP+ny9MslicWnoIASGStb+HkPYAWUYkb0no7+Qoc9GFKK2AiOXAEKiJEQF98Fn1kPVomRZOJMoX8NY8SBqu5Iqi978oRwKfqOu58IUFhiq3PAeBDcvDClVegmXJNtUzK/VgNOJQobBM31hWPrDyBVB8GFxzoKvA/U2xonxrxgOKRadNwz5pWQ6NylOdOCtUe2lUq5vhUkmV5HJFZh3no0WNPqmipxDJA6BKMQ0KuMRjNQMglCrwVzio6YbYL/SIefjoBuRPgw+UT5pI2oqoon02jSaI8PQgzD4UnlwC3gzsCp2ZtKc1D8eh6EgaEu5OVgL3gCyD/G8YQgRV+pD9sRXHrvJYaCQKL1f7wtDkHBu+AzcfgIjlUZxDzyNuPKZgrGGj7/RgMo8WkFEORWieS8gTr2iLakIncLuoo+5RYizioT8SaMx2JIVX11nAqU3x2jdbwqBAaDBGr/gH2oqK/rTNX4VHOjHp87LBnLy9AA+78fTT0hQLx4WaTZ5iZ0KOevUavMbuCzdHn6vfW+2GSvmnRHweXwaYYD49NTQ9/POgyzYj6f5c7vTWbK7p0emOk8D+dzp3Mr+HNPUovukJk+dezjSw9MTa86Hvqcb364CyGDmT49g2H7OEd0j8sNgg19vVCmiB1jBx4q8t6nLV55zBa/ldl0pxgeve5XH0f7LEQK9/j3ArfT626A8MPzuvT0X2Hy4Puf6EcJrjf+MM84444wzzjjjjDPOOOOMM84444wzzjjjjDPOOOOMM84444wzzjgGf+j7NxWwE2mk9J9Bq546nZdK/n1Y7z4Wyc3feAnnq8CqDuUm/YMHo5U1Z0x6zPzPLwrsbUFIfEiGf0jTyF8w/HrQodqfFfc+w6B8U/3rgFl9c7lq7s2Cf4+hlZM8numv5CrxrSBsh7Xz8XsM9VQYF9mvxNC7p85E8a5zf4+hSiPjROMLjU+NbyNQg9N2ty76IENmg7rARjVfK9gJpuVM8fa24h1kCDfBGef4O69yniqweYtLSEd9LEMbPlBj8KXFLzUOPdYwxDh+e4jhzhuQS44N036vs8wJwPpd4gyvbb2CepChyvDtlc5xL2CfECB/MEBRPFZH15phvsUwGAtXvjP6v77Cf46gTkFN86psmOxTR68qg9PiWyCR480vOb8evVwihpW2GowF/c5IV/JDK5+FMTw5oV4LvwGMVIxxvTeJQQKhpaxmEbZIIJ+iX8xTvICpFnWOPvxKPHoSOUPSL2dm1rD4TqGjzV81YWIzQbhofNFe7db6E0rSlzersdFX2fFbhW8vDVkvw96Ap5/1Q1pgD8XNsn2Db6FaywLVnjZbtZUjblVrPcwuIH3EhuZeuGwfEjK2Mjkl2ozJd16JLrt4MtWb1CLOCY8I/IH/KU2bS7V2jIfGKbNSn1SqwXrDujxkD1EOgbprcWxCYZKyAZxxkEk4TuhiinWAg+2NAzXpnlIcp3smEvlIYp6wnUwwZtWgJnbbZ6/hxGoasp0aVKmdapQLQm9PhyKGL8aI2kDtyAMutphjHnWYoXEk6wU7VTbmyUEN96GHm/98CoI+MHRJRDvF9kXZ4Cbn2Fj+IENUVpLMtnuJMd92KC/jgMkJxQG6QyFCwzE29F5NP7aDqtOD3KqgXew4td7FMu0NeUk+Ep2jmiH9j2DlOC1f4Tckf5Sb4cM8dSXchwyNaL0qt5b9eN29iabj9xtWfAIgpFb1snNWORzX2sXU1bp75gcMjcg2ZILGArtKowzrSp+UP/SwnYvuckrKdhP4PjnkRaW+VeEM7Q6a2PFjGyBFtLp6SZEwMbyrg1NyhmswULFlRsu2tS1cdsV/3l8nw2RKhw97zsOIhxDinrKxkaEig1jgpNz9BigENV2haeli/7gl3XMShkyA+5TsMydTMFBBHX6m8VTh6l6fTec9gPXMRa3AR4Xpnoq60gEEU7C7e+PTYB+EsMPz+omXTUHV7IVCrzbc9RNgUUCGftmsy0W7NjZqYU+toG1PzsDswGIfSYg09cWeivLFuEbryJCYm6c9I1R2eMe1504/k/LKZKKzPdiMSAdK1cRaS821/yPDjjuVDdxKHbeGykmAsZ4wWy4BF8+xbwxD64WTLTUGHR6fuH5WYeVPsm1LnjGHkG8M4bdwvO4Rs2GYgyf5QjL08m0VnYRlL8ZaVFoa4q5RXP6Ub9ubi8++7uOhp1uGhHfQTtqgiOnalpKLsvTkN8UWw1/1bDoxyG5UvfK8HF9ylhBssB5MheH1cm0Eebl1I2qH+2yeIrAfXcWE1DFM1c8CzOtcsWACyim6IfqVW26qWx7Xp+sEAM7wbYBBtqGsZ/UAGDjDR+0pBuecjiTmj2llSwjdvoqaBrNKWuiiucTuySkWtx12wXXOYUWgjSt+TUiFIT+lpP4VoGq6grKjXzCpZBWGznBNh/5uECOGEleWqzgV47Awg882Kvj8uVKsaFTRQyPpz0n1ui9wfcLObhDncNlDTyaVLQku92JZu3rAm8/u6q97Ka8sRLfuUed3KpJxSdl1O99jmJQrM9beZMsdrqShx8nWAZO/sQTQvwm/y7eiM2dQhq0qQ5SVbie7yYQry6F+542hMauwXBmlupnhtc+tKfpP2wwjc1922q7oHnaT1vdbQc5aJ3EZuPDbG0MX4TKLYb7lS90nLpFSQg/oVgAtumpHhuvVIfW+DB12ClfZrgzl89YBqfjsp6fyol7FDJ91gmArWmrW422XoUlwfIVx1R9ehhi131YPOBl89kLX4CyCChjWdv1u1ZaWDTR1PdphGGGncN3bsqVZaUtZ9YDy8x+elmvCv6H0h/UqQ47r/eJKiNso11TEnvRvW7r5muHW8U4yadRjWtE9g8k785+r1WEIVn9Cjmjllk3iz6cY0xyCvq/YFW7oVANF1amKC5vhg3zaomqB+O8usvl5UOmbPXTGpShET87fPqQL6xXIOqrmFvlnB2jHQ15tRaGiiUuXWDWNhShXwc6fyyVHgtl2opx9nfwQvGT10h2f+owVTMvxVavWms8Kie8/gSHdNj+jL6Ok4NNW1StPjGuUlXrgGKpQliaX6aKaHOJmx3T8PxEUur5Zs+11jM1UtdSLD24a8dYGJpp/oZlRzCqzLR/Hu15luVar5MRsx5+4lu7XkSHzguF2zTtxPJ94fhBAUhsEvhqt6HbJ2NAn9TXq+ZbJEBcOt/lumAY+IptMG8vGdNTZf/bt+AWosQ7Dk38y41+08ivp2de1hLcERQSPOCWU7NY0CM5DtbIZp9O9tYdPCoG6MjSiE1x0vbMrJYw88Rn2/sNDAMQ4HptC2COyi/9uycN/BLT/apRjJY0swMNrnR8xTWGNJHI/8DH5evDSbiGLExyT1lPjlEb4pFdMcIXs4MZ8PNVko728H2BgNxDrRaaS+gkkTbvQfu+Jc1LWRIe4IBFjcrpvbN7BBCcqwDjs5zhAjeGrsTwtVbU4lYnCOCOcP/U2pSMrZ9Fx82maL75eq6YrXycyOCHjlMSoZzk3OBGPpmPlvc76ktMjFNXwyesu1vN78whr4nC07ufx2YO+oeWKH8SNpH6NzgowqDd7NbY9JFNw9RsPUU40wtmaCeiDOKEif1DnON3LXHk718QCCYmve0eSKCqxaO9OfwpUP+YoxxOafakHuH5XdrH3mBonSk1jYnaneb0wJO5Z7s9+slIPDYQGn11HrEL3azWc7rtnG3DiCWuavRCmBOXg+dh+pwxc77M3X9RPKiEOQv/QDbdlrSxQo5SiJYogR4I/MMYcFTxuFj7OFTvo3Ddrlpw8tC58XFJV+o3hZUIFNWVMykmSPgw8fK7oBSCwz77Mv4/gJo1/oqYWVgehHYya806n8zR8HrdDNLr40sEkyZ9Px6L8HixTOY1E/UVEWgeblW6C1wWC14v0LY9ZV/MEgWtngkn89isl1H00OYvTzpjehW07xx153AowdbAdb/YwrBOz0wpCj4X6hrYzq4SXkMRf1BvVFxCZnAjw7bE+4GlOHvqOYMyyrORB1rsznI6qb1gyFeNWuMLxJ1zjP0NYAxdI59U376zKIuNivSXVGU7P5wdffTtpWIY2xORb05wOdhxYPwaen9TbFcfAeljw3Xmx53DnjwYypJ885eL3getIE7LazmIPd/5QuDglr32xyEb3ylls421XfpihZiZxCX/8WsbGn1PjooViR8jQCyZgk6L8a9S8XxDiq/jRcmfi/eFxyJhagecU0y/lEkPU0e5ugvdej6Gym41YHrNS8ckg6Bte23se+H4nrJ/G/RV+KRl6Xrux/27Iuwwhp2/Lg688nzD0Af/2i450hzb/gvijeu4dxJ/PENdv3o68/zRY7zaC7OnPGHIHAblS73kpv9CMhL+B3SrGGWecccYZZ5xxxhlnnHHGGWecccYZZ5xxxqng/wMUjCMNmiIf7gAAAABJRU5ErkJggg=="/>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7" name="Google Shape;377;p31"/>
          <p:cNvPicPr preferRelativeResize="0"/>
          <p:nvPr/>
        </p:nvPicPr>
        <p:blipFill rotWithShape="1">
          <a:blip r:embed="rId8">
            <a:alphaModFix/>
          </a:blip>
          <a:srcRect l="27404" t="31444" r="51783" b="55841"/>
          <a:stretch/>
        </p:blipFill>
        <p:spPr>
          <a:xfrm>
            <a:off x="9345821" y="231806"/>
            <a:ext cx="2310000" cy="792000"/>
          </a:xfrm>
          <a:prstGeom prst="rect">
            <a:avLst/>
          </a:prstGeom>
          <a:noFill/>
          <a:ln>
            <a:noFill/>
          </a:ln>
        </p:spPr>
      </p:pic>
      <p:sp>
        <p:nvSpPr>
          <p:cNvPr id="378" name="Google Shape;378;p31"/>
          <p:cNvSpPr/>
          <p:nvPr/>
        </p:nvSpPr>
        <p:spPr>
          <a:xfrm>
            <a:off x="612813" y="396599"/>
            <a:ext cx="88873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rgbClr val="102A52"/>
                </a:solidFill>
                <a:latin typeface="Arial"/>
                <a:ea typeface="Arial"/>
                <a:cs typeface="Arial"/>
                <a:sym typeface="Arial"/>
              </a:rPr>
              <a:t>Oportunidades</a:t>
            </a:r>
            <a:endParaRPr sz="2400" b="0" i="0" u="none" strike="noStrike" cap="none">
              <a:solidFill>
                <a:srgbClr val="102A5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grpSp>
        <p:nvGrpSpPr>
          <p:cNvPr id="384" name="Google Shape;384;p32"/>
          <p:cNvGrpSpPr/>
          <p:nvPr/>
        </p:nvGrpSpPr>
        <p:grpSpPr>
          <a:xfrm>
            <a:off x="292225" y="241960"/>
            <a:ext cx="11607550" cy="769236"/>
            <a:chOff x="315687" y="241960"/>
            <a:chExt cx="10257720" cy="769236"/>
          </a:xfrm>
        </p:grpSpPr>
        <p:sp>
          <p:nvSpPr>
            <p:cNvPr id="385" name="Google Shape;385;p32"/>
            <p:cNvSpPr/>
            <p:nvPr/>
          </p:nvSpPr>
          <p:spPr>
            <a:xfrm>
              <a:off x="315687" y="243667"/>
              <a:ext cx="9481622" cy="767529"/>
            </a:xfrm>
            <a:prstGeom prst="rect">
              <a:avLst/>
            </a:prstGeom>
            <a:solidFill>
              <a:srgbClr val="70CE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6" name="Google Shape;386;p32"/>
            <p:cNvSpPr/>
            <p:nvPr/>
          </p:nvSpPr>
          <p:spPr>
            <a:xfrm>
              <a:off x="9878459"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 name="Google Shape;387;p32"/>
            <p:cNvSpPr/>
            <p:nvPr/>
          </p:nvSpPr>
          <p:spPr>
            <a:xfrm>
              <a:off x="101371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8" name="Google Shape;388;p32"/>
            <p:cNvSpPr/>
            <p:nvPr/>
          </p:nvSpPr>
          <p:spPr>
            <a:xfrm>
              <a:off x="103958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89" name="Google Shape;389;p32" descr="Huella de Carbono: ¿qué sucederá cuando el Alcance 3 nos alcance? - AsGree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pic>
        <p:nvPicPr>
          <p:cNvPr id="390" name="Google Shape;390;p32"/>
          <p:cNvPicPr preferRelativeResize="0"/>
          <p:nvPr/>
        </p:nvPicPr>
        <p:blipFill rotWithShape="1">
          <a:blip r:embed="rId3">
            <a:alphaModFix/>
          </a:blip>
          <a:srcRect/>
          <a:stretch/>
        </p:blipFill>
        <p:spPr>
          <a:xfrm>
            <a:off x="542889" y="5079046"/>
            <a:ext cx="1440199" cy="1407950"/>
          </a:xfrm>
          <a:prstGeom prst="rect">
            <a:avLst/>
          </a:prstGeom>
          <a:noFill/>
          <a:ln>
            <a:noFill/>
          </a:ln>
        </p:spPr>
      </p:pic>
      <p:sp>
        <p:nvSpPr>
          <p:cNvPr id="391" name="Google Shape;391;p32"/>
          <p:cNvSpPr txBox="1"/>
          <p:nvPr/>
        </p:nvSpPr>
        <p:spPr>
          <a:xfrm>
            <a:off x="483157" y="3743807"/>
            <a:ext cx="4045300" cy="1255688"/>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s-ES" sz="1200" b="0" i="0" u="none" strike="noStrike" cap="none">
                <a:solidFill>
                  <a:schemeClr val="dk1"/>
                </a:solidFill>
                <a:latin typeface="Arial"/>
                <a:ea typeface="Arial"/>
                <a:cs typeface="Arial"/>
                <a:sym typeface="Arial"/>
              </a:rPr>
              <a:t>Hemos implementado una política de gestión de residuos en todas nuestras bases operativas que promueve su segregación, reutilización y reciclaje. </a:t>
            </a:r>
            <a:endParaRPr sz="12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6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r>
              <a:rPr lang="es-ES" sz="1200" b="0" i="0" u="none" strike="noStrike" cap="none">
                <a:solidFill>
                  <a:srgbClr val="000000"/>
                </a:solidFill>
                <a:latin typeface="Arial"/>
                <a:ea typeface="Arial"/>
                <a:cs typeface="Arial"/>
                <a:sym typeface="Arial"/>
              </a:rPr>
              <a:t>Los productos químicos que fabricamos se envasan en tambores o contenedores plásticos. Implementamos un plan de gestión circular de estos envases</a:t>
            </a:r>
            <a:endParaRPr sz="1200" b="0" i="0" u="none" strike="noStrike" cap="none">
              <a:solidFill>
                <a:schemeClr val="dk1"/>
              </a:solidFill>
              <a:latin typeface="Arial"/>
              <a:ea typeface="Arial"/>
              <a:cs typeface="Arial"/>
              <a:sym typeface="Arial"/>
            </a:endParaRPr>
          </a:p>
        </p:txBody>
      </p:sp>
      <p:pic>
        <p:nvPicPr>
          <p:cNvPr id="392" name="Google Shape;392;p32"/>
          <p:cNvPicPr preferRelativeResize="0"/>
          <p:nvPr/>
        </p:nvPicPr>
        <p:blipFill rotWithShape="1">
          <a:blip r:embed="rId4">
            <a:alphaModFix/>
          </a:blip>
          <a:srcRect/>
          <a:stretch/>
        </p:blipFill>
        <p:spPr>
          <a:xfrm>
            <a:off x="2070042" y="5079046"/>
            <a:ext cx="2234550" cy="1382355"/>
          </a:xfrm>
          <a:prstGeom prst="rect">
            <a:avLst/>
          </a:prstGeom>
          <a:noFill/>
          <a:ln>
            <a:noFill/>
          </a:ln>
        </p:spPr>
      </p:pic>
      <p:pic>
        <p:nvPicPr>
          <p:cNvPr id="393" name="Google Shape;393;p32"/>
          <p:cNvPicPr preferRelativeResize="0"/>
          <p:nvPr/>
        </p:nvPicPr>
        <p:blipFill rotWithShape="1">
          <a:blip r:embed="rId5">
            <a:alphaModFix/>
          </a:blip>
          <a:srcRect l="14156" r="12363"/>
          <a:stretch/>
        </p:blipFill>
        <p:spPr>
          <a:xfrm>
            <a:off x="4391546" y="5079046"/>
            <a:ext cx="1873613" cy="1382355"/>
          </a:xfrm>
          <a:prstGeom prst="rect">
            <a:avLst/>
          </a:prstGeom>
          <a:noFill/>
          <a:ln>
            <a:noFill/>
          </a:ln>
        </p:spPr>
      </p:pic>
      <p:pic>
        <p:nvPicPr>
          <p:cNvPr id="394" name="Google Shape;394;p32"/>
          <p:cNvPicPr preferRelativeResize="0"/>
          <p:nvPr/>
        </p:nvPicPr>
        <p:blipFill rotWithShape="1">
          <a:blip r:embed="rId6">
            <a:alphaModFix/>
          </a:blip>
          <a:srcRect l="6142" t="16364"/>
          <a:stretch/>
        </p:blipFill>
        <p:spPr>
          <a:xfrm>
            <a:off x="8867467" y="223924"/>
            <a:ext cx="2786797" cy="792000"/>
          </a:xfrm>
          <a:prstGeom prst="rect">
            <a:avLst/>
          </a:prstGeom>
          <a:noFill/>
          <a:ln>
            <a:noFill/>
          </a:ln>
        </p:spPr>
      </p:pic>
      <p:pic>
        <p:nvPicPr>
          <p:cNvPr id="395" name="Google Shape;395;p32" descr="Objetivo de Desarrollo Sostenible 6 - Wikipedia, la enciclopedia libre"/>
          <p:cNvPicPr preferRelativeResize="0"/>
          <p:nvPr/>
        </p:nvPicPr>
        <p:blipFill rotWithShape="1">
          <a:blip r:embed="rId7">
            <a:alphaModFix/>
          </a:blip>
          <a:srcRect/>
          <a:stretch/>
        </p:blipFill>
        <p:spPr>
          <a:xfrm>
            <a:off x="8850124" y="1601947"/>
            <a:ext cx="1207315" cy="1062000"/>
          </a:xfrm>
          <a:prstGeom prst="rect">
            <a:avLst/>
          </a:prstGeom>
          <a:noFill/>
          <a:ln>
            <a:noFill/>
          </a:ln>
        </p:spPr>
      </p:pic>
      <p:pic>
        <p:nvPicPr>
          <p:cNvPr id="396" name="Google Shape;396;p32" descr="Economía Circular - Reloops"/>
          <p:cNvPicPr preferRelativeResize="0"/>
          <p:nvPr/>
        </p:nvPicPr>
        <p:blipFill rotWithShape="1">
          <a:blip r:embed="rId8">
            <a:alphaModFix/>
          </a:blip>
          <a:srcRect/>
          <a:stretch/>
        </p:blipFill>
        <p:spPr>
          <a:xfrm>
            <a:off x="4792861" y="3657595"/>
            <a:ext cx="1535945" cy="1341900"/>
          </a:xfrm>
          <a:prstGeom prst="rect">
            <a:avLst/>
          </a:prstGeom>
          <a:noFill/>
          <a:ln>
            <a:noFill/>
          </a:ln>
        </p:spPr>
      </p:pic>
      <p:sp>
        <p:nvSpPr>
          <p:cNvPr id="397" name="Google Shape;397;p32"/>
          <p:cNvSpPr txBox="1"/>
          <p:nvPr/>
        </p:nvSpPr>
        <p:spPr>
          <a:xfrm>
            <a:off x="483157" y="3459866"/>
            <a:ext cx="37047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rgbClr val="000000"/>
                </a:solidFill>
                <a:latin typeface="Arial"/>
                <a:ea typeface="Arial"/>
                <a:cs typeface="Arial"/>
                <a:sym typeface="Arial"/>
              </a:rPr>
              <a:t>Plan de gestión circular y de residuos</a:t>
            </a:r>
            <a:endParaRPr sz="1400" b="0" i="0" u="none" strike="noStrike" cap="none">
              <a:solidFill>
                <a:srgbClr val="000000"/>
              </a:solidFill>
              <a:latin typeface="Arial"/>
              <a:ea typeface="Arial"/>
              <a:cs typeface="Arial"/>
              <a:sym typeface="Arial"/>
            </a:endParaRPr>
          </a:p>
        </p:txBody>
      </p:sp>
      <p:pic>
        <p:nvPicPr>
          <p:cNvPr id="398" name="Google Shape;398;p32" descr="Reciclaje y Reutilización del Agua - Pure Aqua, Inc."/>
          <p:cNvPicPr preferRelativeResize="0"/>
          <p:nvPr/>
        </p:nvPicPr>
        <p:blipFill rotWithShape="1">
          <a:blip r:embed="rId9">
            <a:alphaModFix/>
          </a:blip>
          <a:srcRect/>
          <a:stretch/>
        </p:blipFill>
        <p:spPr>
          <a:xfrm>
            <a:off x="8496802" y="5497218"/>
            <a:ext cx="1764063" cy="1102539"/>
          </a:xfrm>
          <a:prstGeom prst="rect">
            <a:avLst/>
          </a:prstGeom>
          <a:noFill/>
          <a:ln>
            <a:noFill/>
          </a:ln>
        </p:spPr>
      </p:pic>
      <p:sp>
        <p:nvSpPr>
          <p:cNvPr id="399" name="Google Shape;399;p32"/>
          <p:cNvSpPr/>
          <p:nvPr/>
        </p:nvSpPr>
        <p:spPr>
          <a:xfrm>
            <a:off x="6773806" y="3743807"/>
            <a:ext cx="4905576"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200" b="0" i="0" u="none" strike="noStrike" cap="none">
                <a:solidFill>
                  <a:srgbClr val="000000"/>
                </a:solidFill>
                <a:latin typeface="Arial"/>
                <a:ea typeface="Arial"/>
                <a:cs typeface="Arial"/>
                <a:sym typeface="Arial"/>
              </a:rPr>
              <a:t>Contamos con un circuito cerrado de agua que se reutiliza en el proceso de lavado de bombas mecánicas para reparación y mantenimiento en nuestros talleres de Comodoro Rivadavia y bases de Santa Cruz, lo que permite disminuir sustancialmente el consumo de agua dulce. </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1200" b="0" i="0" u="none" strike="noStrike" cap="none">
                <a:solidFill>
                  <a:srgbClr val="000000"/>
                </a:solidFill>
                <a:latin typeface="Arial"/>
                <a:ea typeface="Arial"/>
                <a:cs typeface="Arial"/>
                <a:sym typeface="Arial"/>
              </a:rPr>
              <a:t>Contamos con plantas que permiten transformar los efluentes cloacales en agua para riego de la arboleda. </a:t>
            </a:r>
            <a:endParaRPr sz="1200" b="0" i="0" u="none" strike="noStrike" cap="none">
              <a:solidFill>
                <a:srgbClr val="000000"/>
              </a:solidFill>
              <a:latin typeface="Arial"/>
              <a:ea typeface="Arial"/>
              <a:cs typeface="Arial"/>
              <a:sym typeface="Arial"/>
            </a:endParaRPr>
          </a:p>
        </p:txBody>
      </p:sp>
      <p:sp>
        <p:nvSpPr>
          <p:cNvPr id="400" name="Google Shape;400;p32"/>
          <p:cNvSpPr txBox="1"/>
          <p:nvPr/>
        </p:nvSpPr>
        <p:spPr>
          <a:xfrm>
            <a:off x="6773806" y="3459866"/>
            <a:ext cx="37047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rgbClr val="000000"/>
                </a:solidFill>
                <a:latin typeface="Arial"/>
                <a:ea typeface="Arial"/>
                <a:cs typeface="Arial"/>
                <a:sym typeface="Arial"/>
              </a:rPr>
              <a:t>Plan de gestión de reutilización de agua</a:t>
            </a:r>
            <a:endParaRPr sz="1400" b="0" i="0" u="none" strike="noStrike" cap="none">
              <a:solidFill>
                <a:srgbClr val="000000"/>
              </a:solidFill>
              <a:latin typeface="Arial"/>
              <a:ea typeface="Arial"/>
              <a:cs typeface="Arial"/>
              <a:sym typeface="Arial"/>
            </a:endParaRPr>
          </a:p>
        </p:txBody>
      </p:sp>
      <p:pic>
        <p:nvPicPr>
          <p:cNvPr id="401" name="Google Shape;401;p32"/>
          <p:cNvPicPr preferRelativeResize="0"/>
          <p:nvPr/>
        </p:nvPicPr>
        <p:blipFill rotWithShape="1">
          <a:blip r:embed="rId10">
            <a:alphaModFix/>
          </a:blip>
          <a:srcRect l="40631" t="27247" r="6352" b="16830"/>
          <a:stretch/>
        </p:blipFill>
        <p:spPr>
          <a:xfrm>
            <a:off x="6773806" y="5463892"/>
            <a:ext cx="1837351" cy="1089592"/>
          </a:xfrm>
          <a:prstGeom prst="rect">
            <a:avLst/>
          </a:prstGeom>
          <a:noFill/>
          <a:ln>
            <a:noFill/>
          </a:ln>
        </p:spPr>
      </p:pic>
      <p:sp>
        <p:nvSpPr>
          <p:cNvPr id="402" name="Google Shape;402;p32"/>
          <p:cNvSpPr/>
          <p:nvPr/>
        </p:nvSpPr>
        <p:spPr>
          <a:xfrm>
            <a:off x="612813" y="396599"/>
            <a:ext cx="88873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rgbClr val="102A52"/>
                </a:solidFill>
                <a:latin typeface="Arial"/>
                <a:ea typeface="Arial"/>
                <a:cs typeface="Arial"/>
                <a:sym typeface="Arial"/>
              </a:rPr>
              <a:t>Prácticas puestas en valor</a:t>
            </a:r>
            <a:endParaRPr sz="2400" b="0" i="0" u="none" strike="noStrike" cap="none">
              <a:solidFill>
                <a:srgbClr val="102A52"/>
              </a:solidFill>
              <a:latin typeface="Arial"/>
              <a:ea typeface="Arial"/>
              <a:cs typeface="Arial"/>
              <a:sym typeface="Arial"/>
            </a:endParaRPr>
          </a:p>
        </p:txBody>
      </p:sp>
      <p:grpSp>
        <p:nvGrpSpPr>
          <p:cNvPr id="403" name="Google Shape;403;p32"/>
          <p:cNvGrpSpPr/>
          <p:nvPr/>
        </p:nvGrpSpPr>
        <p:grpSpPr>
          <a:xfrm>
            <a:off x="5519680" y="1279583"/>
            <a:ext cx="2899517" cy="1422906"/>
            <a:chOff x="5314208" y="1128223"/>
            <a:chExt cx="2899517" cy="1422906"/>
          </a:xfrm>
        </p:grpSpPr>
        <p:sp>
          <p:nvSpPr>
            <p:cNvPr id="404" name="Google Shape;404;p32"/>
            <p:cNvSpPr/>
            <p:nvPr/>
          </p:nvSpPr>
          <p:spPr>
            <a:xfrm>
              <a:off x="5314208" y="1464112"/>
              <a:ext cx="2899517" cy="1087017"/>
            </a:xfrm>
            <a:prstGeom prst="rect">
              <a:avLst/>
            </a:prstGeom>
            <a:solidFill>
              <a:srgbClr val="00837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05" name="Google Shape;405;p32"/>
            <p:cNvPicPr preferRelativeResize="0"/>
            <p:nvPr/>
          </p:nvPicPr>
          <p:blipFill rotWithShape="1">
            <a:blip r:embed="rId11">
              <a:alphaModFix/>
            </a:blip>
            <a:srcRect/>
            <a:stretch/>
          </p:blipFill>
          <p:spPr>
            <a:xfrm>
              <a:off x="5802876" y="1496771"/>
              <a:ext cx="1922182" cy="1031413"/>
            </a:xfrm>
            <a:prstGeom prst="rect">
              <a:avLst/>
            </a:prstGeom>
            <a:noFill/>
            <a:ln>
              <a:noFill/>
            </a:ln>
          </p:spPr>
        </p:pic>
        <p:sp>
          <p:nvSpPr>
            <p:cNvPr id="406" name="Google Shape;406;p32"/>
            <p:cNvSpPr txBox="1"/>
            <p:nvPr/>
          </p:nvSpPr>
          <p:spPr>
            <a:xfrm>
              <a:off x="5355362" y="1128223"/>
              <a:ext cx="2784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Arial"/>
                  <a:ea typeface="Arial"/>
                  <a:cs typeface="Arial"/>
                  <a:sym typeface="Arial"/>
                </a:rPr>
                <a:t>Plan de acción con foco en</a:t>
              </a:r>
              <a:endParaRPr sz="1400" b="0" i="0" u="none" strike="noStrike" cap="none">
                <a:solidFill>
                  <a:schemeClr val="dk1"/>
                </a:solidFill>
                <a:latin typeface="Arial"/>
                <a:ea typeface="Arial"/>
                <a:cs typeface="Arial"/>
                <a:sym typeface="Arial"/>
              </a:endParaRPr>
            </a:p>
          </p:txBody>
        </p:sp>
      </p:grpSp>
      <p:grpSp>
        <p:nvGrpSpPr>
          <p:cNvPr id="407" name="Google Shape;407;p32"/>
          <p:cNvGrpSpPr/>
          <p:nvPr/>
        </p:nvGrpSpPr>
        <p:grpSpPr>
          <a:xfrm>
            <a:off x="8774292" y="1278554"/>
            <a:ext cx="2549100" cy="1395983"/>
            <a:chOff x="8442229" y="1127194"/>
            <a:chExt cx="2549100" cy="1395983"/>
          </a:xfrm>
        </p:grpSpPr>
        <p:sp>
          <p:nvSpPr>
            <p:cNvPr id="408" name="Google Shape;408;p32"/>
            <p:cNvSpPr txBox="1"/>
            <p:nvPr/>
          </p:nvSpPr>
          <p:spPr>
            <a:xfrm>
              <a:off x="8442229" y="1127194"/>
              <a:ext cx="2549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Arial"/>
                  <a:ea typeface="Arial"/>
                  <a:cs typeface="Arial"/>
                  <a:sym typeface="Arial"/>
                </a:rPr>
                <a:t>ODS con los que colabora</a:t>
              </a:r>
              <a:endParaRPr sz="1400" b="0" i="0" u="none" strike="noStrike" cap="none">
                <a:solidFill>
                  <a:schemeClr val="dk1"/>
                </a:solidFill>
                <a:latin typeface="Arial"/>
                <a:ea typeface="Arial"/>
                <a:cs typeface="Arial"/>
                <a:sym typeface="Arial"/>
              </a:endParaRPr>
            </a:p>
          </p:txBody>
        </p:sp>
        <p:pic>
          <p:nvPicPr>
            <p:cNvPr id="409" name="Google Shape;409;p32" descr="https://upload.wikimedia.org/wikipedia/commons/thumb/3/39/Sustainable_Development_Goal-es-06.jpg/1200px-Sustainable_Development_Goal-es-06.jpg"/>
            <p:cNvPicPr preferRelativeResize="0"/>
            <p:nvPr/>
          </p:nvPicPr>
          <p:blipFill rotWithShape="1">
            <a:blip r:embed="rId12">
              <a:alphaModFix/>
            </a:blip>
            <a:srcRect/>
            <a:stretch/>
          </p:blipFill>
          <p:spPr>
            <a:xfrm>
              <a:off x="9823775" y="1463021"/>
              <a:ext cx="979117" cy="1060156"/>
            </a:xfrm>
            <a:prstGeom prst="rect">
              <a:avLst/>
            </a:prstGeom>
            <a:noFill/>
            <a:ln>
              <a:noFill/>
            </a:ln>
          </p:spPr>
        </p:pic>
      </p:grpSp>
      <p:sp>
        <p:nvSpPr>
          <p:cNvPr id="410" name="Google Shape;410;p32"/>
          <p:cNvSpPr/>
          <p:nvPr/>
        </p:nvSpPr>
        <p:spPr>
          <a:xfrm>
            <a:off x="304390" y="1615472"/>
            <a:ext cx="4781315" cy="1087017"/>
          </a:xfrm>
          <a:prstGeom prst="rect">
            <a:avLst/>
          </a:prstGeom>
          <a:solidFill>
            <a:srgbClr val="102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32"/>
          <p:cNvSpPr txBox="1"/>
          <p:nvPr/>
        </p:nvSpPr>
        <p:spPr>
          <a:xfrm>
            <a:off x="304390" y="1268907"/>
            <a:ext cx="2784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Arial"/>
                <a:ea typeface="Arial"/>
                <a:cs typeface="Arial"/>
                <a:sym typeface="Arial"/>
              </a:rPr>
              <a:t>Objetivo</a:t>
            </a:r>
            <a:endParaRPr sz="1400" b="0" i="0" u="none" strike="noStrike" cap="none">
              <a:solidFill>
                <a:schemeClr val="dk1"/>
              </a:solidFill>
              <a:latin typeface="Arial"/>
              <a:ea typeface="Arial"/>
              <a:cs typeface="Arial"/>
              <a:sym typeface="Arial"/>
            </a:endParaRPr>
          </a:p>
        </p:txBody>
      </p:sp>
      <p:sp>
        <p:nvSpPr>
          <p:cNvPr id="412" name="Google Shape;412;p32"/>
          <p:cNvSpPr/>
          <p:nvPr/>
        </p:nvSpPr>
        <p:spPr>
          <a:xfrm>
            <a:off x="491739" y="1714532"/>
            <a:ext cx="4406616"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1" i="0" u="none" strike="noStrike" cap="none">
                <a:solidFill>
                  <a:schemeClr val="lt1"/>
                </a:solidFill>
                <a:latin typeface="Arial"/>
                <a:ea typeface="Arial"/>
                <a:cs typeface="Arial"/>
                <a:sym typeface="Arial"/>
              </a:rPr>
              <a:t>Adoptar una lógica circular para revalorizar los recursos y disminuir el impacto ambiental de nuestras operaciones.</a:t>
            </a:r>
            <a:endParaRPr sz="1400" b="0" i="0" u="none" strike="noStrike" cap="none">
              <a:solidFill>
                <a:srgbClr val="000000"/>
              </a:solidFill>
              <a:latin typeface="Arial"/>
              <a:ea typeface="Arial"/>
              <a:cs typeface="Arial"/>
              <a:sym typeface="Arial"/>
            </a:endParaRPr>
          </a:p>
        </p:txBody>
      </p:sp>
      <p:sp>
        <p:nvSpPr>
          <p:cNvPr id="413" name="Google Shape;413;p32"/>
          <p:cNvSpPr txBox="1"/>
          <p:nvPr/>
        </p:nvSpPr>
        <p:spPr>
          <a:xfrm>
            <a:off x="292225" y="3003013"/>
            <a:ext cx="816737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rgbClr val="000000"/>
                </a:solidFill>
                <a:latin typeface="Arial"/>
                <a:ea typeface="Arial"/>
                <a:cs typeface="Arial"/>
                <a:sym typeface="Arial"/>
              </a:rPr>
              <a:t>¿Qué hicimos en materia de Gestión de la energía y emisiones?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18"/>
        <p:cNvGrpSpPr/>
        <p:nvPr/>
      </p:nvGrpSpPr>
      <p:grpSpPr>
        <a:xfrm>
          <a:off x="0" y="0"/>
          <a:ext cx="0" cy="0"/>
          <a:chOff x="0" y="0"/>
          <a:chExt cx="0" cy="0"/>
        </a:xfrm>
      </p:grpSpPr>
      <p:sp>
        <p:nvSpPr>
          <p:cNvPr id="419" name="Google Shape;419;p33" descr="Huella de Carbono: ¿qué sucederá cuando el Alcance 3 nos alcance? - AsGree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20" name="Google Shape;420;p33"/>
          <p:cNvSpPr/>
          <p:nvPr/>
        </p:nvSpPr>
        <p:spPr>
          <a:xfrm>
            <a:off x="709498" y="1138466"/>
            <a:ext cx="5799952" cy="52318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421" name="Google Shape;421;p33"/>
          <p:cNvSpPr/>
          <p:nvPr/>
        </p:nvSpPr>
        <p:spPr>
          <a:xfrm>
            <a:off x="336072" y="1372722"/>
            <a:ext cx="3506573"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rgbClr val="000000"/>
                </a:solidFill>
                <a:latin typeface="Arial"/>
                <a:ea typeface="Arial"/>
                <a:cs typeface="Arial"/>
                <a:sym typeface="Arial"/>
              </a:rPr>
              <a:t>Gestión Inteligente de Residuos (GIR):</a:t>
            </a:r>
            <a:endParaRPr sz="1400" b="1" i="0" u="none" strike="noStrike" cap="none">
              <a:solidFill>
                <a:srgbClr val="000000"/>
              </a:solidFill>
              <a:latin typeface="Arial"/>
              <a:ea typeface="Arial"/>
              <a:cs typeface="Arial"/>
              <a:sym typeface="Arial"/>
            </a:endParaRPr>
          </a:p>
        </p:txBody>
      </p:sp>
      <p:sp>
        <p:nvSpPr>
          <p:cNvPr id="422" name="Google Shape;422;p33"/>
          <p:cNvSpPr txBox="1"/>
          <p:nvPr/>
        </p:nvSpPr>
        <p:spPr>
          <a:xfrm>
            <a:off x="336072" y="1737270"/>
            <a:ext cx="484506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Arial"/>
                <a:ea typeface="Arial"/>
                <a:cs typeface="Arial"/>
                <a:sym typeface="Arial"/>
              </a:rPr>
              <a:t>Desarrollo de una herramienta que permite realizar  una gestión 100% digital y transparente de los residuos generados hasta su disposición, alineado al programa de digitalización.</a:t>
            </a:r>
            <a:endParaRPr sz="1200" b="0" i="0" u="none" strike="noStrike" cap="none">
              <a:solidFill>
                <a:srgbClr val="000000"/>
              </a:solidFill>
              <a:latin typeface="Arial"/>
              <a:ea typeface="Arial"/>
              <a:cs typeface="Arial"/>
              <a:sym typeface="Arial"/>
            </a:endParaRPr>
          </a:p>
        </p:txBody>
      </p:sp>
      <p:pic>
        <p:nvPicPr>
          <p:cNvPr id="423" name="Google Shape;423;p33" descr="e-Garbage, un sistema inteligente de gestión de la recogida de residuos -  Equipamiento urbano"/>
          <p:cNvPicPr preferRelativeResize="0"/>
          <p:nvPr/>
        </p:nvPicPr>
        <p:blipFill rotWithShape="1">
          <a:blip r:embed="rId3">
            <a:alphaModFix/>
          </a:blip>
          <a:srcRect/>
          <a:stretch/>
        </p:blipFill>
        <p:spPr>
          <a:xfrm>
            <a:off x="906450" y="2533938"/>
            <a:ext cx="2936213" cy="1732278"/>
          </a:xfrm>
          <a:prstGeom prst="rect">
            <a:avLst/>
          </a:prstGeom>
          <a:noFill/>
          <a:ln w="9525" cap="flat" cmpd="sng">
            <a:solidFill>
              <a:srgbClr val="00C0C0"/>
            </a:solidFill>
            <a:prstDash val="solid"/>
            <a:round/>
            <a:headEnd type="none" w="sm" len="sm"/>
            <a:tailEnd type="none" w="sm" len="sm"/>
          </a:ln>
        </p:spPr>
      </p:pic>
      <p:pic>
        <p:nvPicPr>
          <p:cNvPr id="424" name="Google Shape;424;p33"/>
          <p:cNvPicPr preferRelativeResize="0"/>
          <p:nvPr/>
        </p:nvPicPr>
        <p:blipFill rotWithShape="1">
          <a:blip r:embed="rId4">
            <a:alphaModFix/>
          </a:blip>
          <a:srcRect l="7620" t="63352" r="59476" b="30964"/>
          <a:stretch/>
        </p:blipFill>
        <p:spPr>
          <a:xfrm>
            <a:off x="1915088" y="6440250"/>
            <a:ext cx="2936224" cy="307749"/>
          </a:xfrm>
          <a:prstGeom prst="rect">
            <a:avLst/>
          </a:prstGeom>
          <a:noFill/>
          <a:ln w="9525" cap="flat" cmpd="sng">
            <a:solidFill>
              <a:srgbClr val="00C0C0"/>
            </a:solidFill>
            <a:prstDash val="solid"/>
            <a:round/>
            <a:headEnd type="none" w="sm" len="sm"/>
            <a:tailEnd type="none" w="sm" len="sm"/>
          </a:ln>
        </p:spPr>
      </p:pic>
      <p:sp>
        <p:nvSpPr>
          <p:cNvPr id="425" name="Google Shape;425;p33"/>
          <p:cNvSpPr txBox="1"/>
          <p:nvPr/>
        </p:nvSpPr>
        <p:spPr>
          <a:xfrm>
            <a:off x="6142273" y="1372787"/>
            <a:ext cx="5448088"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rgbClr val="000000"/>
                </a:solidFill>
                <a:latin typeface="Arial"/>
                <a:ea typeface="Arial"/>
                <a:cs typeface="Arial"/>
                <a:sym typeface="Arial"/>
              </a:rPr>
              <a:t>Plan de gestión de reutilización de agua (Parte 2)</a:t>
            </a:r>
            <a:r>
              <a:rPr lang="es-E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426" name="Google Shape;426;p33"/>
          <p:cNvSpPr txBox="1"/>
          <p:nvPr/>
        </p:nvSpPr>
        <p:spPr>
          <a:xfrm>
            <a:off x="6142273" y="1694974"/>
            <a:ext cx="562386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1" u="sng" strike="noStrike" cap="none">
                <a:solidFill>
                  <a:srgbClr val="000000"/>
                </a:solidFill>
                <a:latin typeface="Arial"/>
                <a:ea typeface="Arial"/>
                <a:cs typeface="Arial"/>
                <a:sym typeface="Arial"/>
              </a:rPr>
              <a:t>Reutilización de aguas tratadas: </a:t>
            </a:r>
            <a:r>
              <a:rPr lang="es-ES" sz="1200" b="0" i="0" u="none" strike="noStrike" cap="none">
                <a:solidFill>
                  <a:srgbClr val="000000"/>
                </a:solidFill>
                <a:latin typeface="Arial"/>
                <a:ea typeface="Arial"/>
                <a:cs typeface="Arial"/>
                <a:sym typeface="Arial"/>
              </a:rPr>
              <a:t>Ampliar la reutilización de aguas tratadas en la planta de efluentes hacia los baños. Instalación de sistema a presión para  distribución de la misma en la instalación.</a:t>
            </a:r>
            <a:endParaRPr sz="1200" b="0" i="0" u="none" strike="noStrike" cap="none">
              <a:solidFill>
                <a:srgbClr val="000000"/>
              </a:solidFill>
              <a:latin typeface="Arial"/>
              <a:ea typeface="Arial"/>
              <a:cs typeface="Arial"/>
              <a:sym typeface="Arial"/>
            </a:endParaRPr>
          </a:p>
        </p:txBody>
      </p:sp>
      <p:pic>
        <p:nvPicPr>
          <p:cNvPr id="427" name="Google Shape;427;p33" descr="Proponen por Ley un Programa de Cosechas de Aguas Pluviales – Misiones  Plural"/>
          <p:cNvPicPr preferRelativeResize="0"/>
          <p:nvPr/>
        </p:nvPicPr>
        <p:blipFill rotWithShape="1">
          <a:blip r:embed="rId5">
            <a:alphaModFix/>
          </a:blip>
          <a:srcRect l="7548" t="23531"/>
          <a:stretch/>
        </p:blipFill>
        <p:spPr>
          <a:xfrm>
            <a:off x="6978360" y="5221979"/>
            <a:ext cx="3114740" cy="1450443"/>
          </a:xfrm>
          <a:prstGeom prst="rect">
            <a:avLst/>
          </a:prstGeom>
          <a:noFill/>
          <a:ln>
            <a:noFill/>
          </a:ln>
        </p:spPr>
      </p:pic>
      <p:sp>
        <p:nvSpPr>
          <p:cNvPr id="428" name="Google Shape;428;p33"/>
          <p:cNvSpPr txBox="1"/>
          <p:nvPr/>
        </p:nvSpPr>
        <p:spPr>
          <a:xfrm>
            <a:off x="6142273" y="4561227"/>
            <a:ext cx="478692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1" u="sng" strike="noStrike" cap="none">
                <a:solidFill>
                  <a:srgbClr val="000000"/>
                </a:solidFill>
                <a:latin typeface="Arial"/>
                <a:ea typeface="Arial"/>
                <a:cs typeface="Arial"/>
                <a:sym typeface="Arial"/>
              </a:rPr>
              <a:t>Agua de lluvia: </a:t>
            </a:r>
            <a:r>
              <a:rPr lang="es-ES" sz="1200" b="0" i="0" u="none" strike="noStrike" cap="none">
                <a:solidFill>
                  <a:srgbClr val="000000"/>
                </a:solidFill>
                <a:latin typeface="Arial"/>
                <a:ea typeface="Arial"/>
                <a:cs typeface="Arial"/>
                <a:sym typeface="Arial"/>
              </a:rPr>
              <a:t>Reutilizar el agua de lluvia captada en tanques. para el riego de parques en  oficinas administrativas.</a:t>
            </a:r>
            <a:endParaRPr sz="1200" b="0" i="0" u="none" strike="noStrike" cap="none">
              <a:solidFill>
                <a:srgbClr val="000000"/>
              </a:solidFill>
              <a:latin typeface="Arial"/>
              <a:ea typeface="Arial"/>
              <a:cs typeface="Arial"/>
              <a:sym typeface="Arial"/>
            </a:endParaRPr>
          </a:p>
        </p:txBody>
      </p:sp>
      <p:pic>
        <p:nvPicPr>
          <p:cNvPr id="429" name="Google Shape;429;p33"/>
          <p:cNvPicPr preferRelativeResize="0"/>
          <p:nvPr/>
        </p:nvPicPr>
        <p:blipFill rotWithShape="1">
          <a:blip r:embed="rId6">
            <a:alphaModFix/>
          </a:blip>
          <a:srcRect l="8520" t="37884" r="50344" b="12157"/>
          <a:stretch/>
        </p:blipFill>
        <p:spPr>
          <a:xfrm>
            <a:off x="6941998" y="2387435"/>
            <a:ext cx="3187479" cy="2127631"/>
          </a:xfrm>
          <a:prstGeom prst="rect">
            <a:avLst/>
          </a:prstGeom>
          <a:noFill/>
          <a:ln>
            <a:noFill/>
          </a:ln>
        </p:spPr>
      </p:pic>
      <p:grpSp>
        <p:nvGrpSpPr>
          <p:cNvPr id="430" name="Google Shape;430;p33"/>
          <p:cNvGrpSpPr/>
          <p:nvPr/>
        </p:nvGrpSpPr>
        <p:grpSpPr>
          <a:xfrm>
            <a:off x="292225" y="241960"/>
            <a:ext cx="11607550" cy="769236"/>
            <a:chOff x="315687" y="241960"/>
            <a:chExt cx="10257720" cy="769236"/>
          </a:xfrm>
        </p:grpSpPr>
        <p:sp>
          <p:nvSpPr>
            <p:cNvPr id="431" name="Google Shape;431;p33"/>
            <p:cNvSpPr/>
            <p:nvPr/>
          </p:nvSpPr>
          <p:spPr>
            <a:xfrm>
              <a:off x="315687" y="243667"/>
              <a:ext cx="9481622" cy="767529"/>
            </a:xfrm>
            <a:prstGeom prst="rect">
              <a:avLst/>
            </a:prstGeom>
            <a:solidFill>
              <a:srgbClr val="70CE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2" name="Google Shape;432;p33"/>
            <p:cNvSpPr/>
            <p:nvPr/>
          </p:nvSpPr>
          <p:spPr>
            <a:xfrm>
              <a:off x="9878459"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3" name="Google Shape;433;p33"/>
            <p:cNvSpPr/>
            <p:nvPr/>
          </p:nvSpPr>
          <p:spPr>
            <a:xfrm>
              <a:off x="101371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4" name="Google Shape;434;p33"/>
            <p:cNvSpPr/>
            <p:nvPr/>
          </p:nvSpPr>
          <p:spPr>
            <a:xfrm>
              <a:off x="10395858" y="241960"/>
              <a:ext cx="177549" cy="767529"/>
            </a:xfrm>
            <a:prstGeom prst="rect">
              <a:avLst/>
            </a:prstGeom>
            <a:solidFill>
              <a:srgbClr val="102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435" name="Google Shape;435;p33"/>
          <p:cNvPicPr preferRelativeResize="0"/>
          <p:nvPr/>
        </p:nvPicPr>
        <p:blipFill rotWithShape="1">
          <a:blip r:embed="rId7">
            <a:alphaModFix/>
          </a:blip>
          <a:srcRect l="6142" t="16364"/>
          <a:stretch/>
        </p:blipFill>
        <p:spPr>
          <a:xfrm>
            <a:off x="8867467" y="223924"/>
            <a:ext cx="2786797" cy="792000"/>
          </a:xfrm>
          <a:prstGeom prst="rect">
            <a:avLst/>
          </a:prstGeom>
          <a:noFill/>
          <a:ln>
            <a:noFill/>
          </a:ln>
        </p:spPr>
      </p:pic>
      <p:sp>
        <p:nvSpPr>
          <p:cNvPr id="436" name="Google Shape;436;p33"/>
          <p:cNvSpPr/>
          <p:nvPr/>
        </p:nvSpPr>
        <p:spPr>
          <a:xfrm>
            <a:off x="612813" y="396599"/>
            <a:ext cx="88873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rgbClr val="102A52"/>
                </a:solidFill>
                <a:latin typeface="Arial"/>
                <a:ea typeface="Arial"/>
                <a:cs typeface="Arial"/>
                <a:sym typeface="Arial"/>
              </a:rPr>
              <a:t>Oportunidades</a:t>
            </a:r>
            <a:endParaRPr sz="2400" b="0" i="0" u="none" strike="noStrike" cap="none">
              <a:solidFill>
                <a:srgbClr val="102A52"/>
              </a:solidFill>
              <a:latin typeface="Arial"/>
              <a:ea typeface="Arial"/>
              <a:cs typeface="Arial"/>
              <a:sym typeface="Arial"/>
            </a:endParaRPr>
          </a:p>
        </p:txBody>
      </p:sp>
      <p:pic>
        <p:nvPicPr>
          <p:cNvPr id="437" name="Google Shape;437;p33"/>
          <p:cNvPicPr preferRelativeResize="0"/>
          <p:nvPr/>
        </p:nvPicPr>
        <p:blipFill rotWithShape="1">
          <a:blip r:embed="rId8">
            <a:alphaModFix/>
          </a:blip>
          <a:srcRect/>
          <a:stretch/>
        </p:blipFill>
        <p:spPr>
          <a:xfrm>
            <a:off x="824100" y="4341413"/>
            <a:ext cx="2530516" cy="2023650"/>
          </a:xfrm>
          <a:prstGeom prst="rect">
            <a:avLst/>
          </a:prstGeom>
          <a:noFill/>
          <a:ln>
            <a:noFill/>
          </a:ln>
        </p:spPr>
      </p:pic>
    </p:spTree>
  </p:cSld>
  <p:clrMapOvr>
    <a:masterClrMapping/>
  </p:clrMapOvr>
</p:sld>
</file>

<file path=ppt/theme/theme1.xml><?xml version="1.0" encoding="utf-8"?>
<a:theme xmlns:a="http://schemas.openxmlformats.org/drawingml/2006/main" name="Circuito">
  <a:themeElements>
    <a:clrScheme name="Circuito">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822</TotalTime>
  <Words>7698</Words>
  <Application>Microsoft Office PowerPoint</Application>
  <PresentationFormat>Panorámica</PresentationFormat>
  <Paragraphs>504</Paragraphs>
  <Slides>24</Slides>
  <Notes>24</Notes>
  <HiddenSlides>4</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24</vt:i4>
      </vt:variant>
    </vt:vector>
  </HeadingPairs>
  <TitlesOfParts>
    <vt:vector size="36" baseType="lpstr">
      <vt:lpstr>Exo 2 ExtraBold</vt:lpstr>
      <vt:lpstr>Quattrocento Sans</vt:lpstr>
      <vt:lpstr>Open Sans</vt:lpstr>
      <vt:lpstr>Helvetica Neue</vt:lpstr>
      <vt:lpstr>Exo 2</vt:lpstr>
      <vt:lpstr>Times New Roman</vt:lpstr>
      <vt:lpstr>Arial</vt:lpstr>
      <vt:lpstr>Twentieth Century</vt:lpstr>
      <vt:lpstr>Roboto</vt:lpstr>
      <vt:lpstr>Calibri</vt:lpstr>
      <vt:lpstr>Exo</vt:lpstr>
      <vt:lpstr>Circuito</vt:lpstr>
      <vt:lpstr>Presentación de PowerPoint</vt:lpstr>
      <vt:lpstr>Presentación de PowerPoint</vt:lpstr>
      <vt:lpstr>Presentación de PowerPoint</vt:lpstr>
      <vt:lpstr>Presentación de PowerPoint</vt:lpstr>
      <vt:lpstr>Presentación de PowerPoint</vt:lpstr>
      <vt:lpstr>2021 Participaron de la construcción de 7 parques eólicos por una potencia de energía limpia instalada de 500 MW.  Colocación de paneles fotovoltaicos en base operativa ahorrando 3500Kw dese 2012. Recambio luminarias Led en todas las bases.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OPORTUNIDADES</vt:lpstr>
      <vt:lpstr>Implementamos la digitalización de herramientas de CSMA (calidad, seguridad y medioambiente),</vt:lpstr>
      <vt:lpstr>Estrategia de Sustentabilidad- 5 ejes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Johanna Rivero</dc:creator>
  <cp:lastModifiedBy>Cordero, Evangelina Natalia</cp:lastModifiedBy>
  <cp:revision>1</cp:revision>
  <dcterms:created xsi:type="dcterms:W3CDTF">2023-11-13T12:43:33Z</dcterms:created>
  <dcterms:modified xsi:type="dcterms:W3CDTF">2023-11-29T11:34:07Z</dcterms:modified>
</cp:coreProperties>
</file>